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76" r:id="rId6"/>
    <p:sldId id="277" r:id="rId7"/>
    <p:sldId id="278" r:id="rId8"/>
    <p:sldId id="262" r:id="rId9"/>
    <p:sldId id="279" r:id="rId10"/>
    <p:sldId id="280" r:id="rId11"/>
    <p:sldId id="281" r:id="rId12"/>
    <p:sldId id="266" r:id="rId13"/>
    <p:sldId id="282" r:id="rId14"/>
    <p:sldId id="269" r:id="rId15"/>
    <p:sldId id="283" r:id="rId16"/>
    <p:sldId id="284" r:id="rId17"/>
    <p:sldId id="285" r:id="rId18"/>
    <p:sldId id="286" r:id="rId19"/>
    <p:sldId id="287" r:id="rId20"/>
    <p:sldId id="288" r:id="rId21"/>
    <p:sldId id="289" r:id="rId22"/>
    <p:sldId id="290" r:id="rId23"/>
    <p:sldId id="291" r:id="rId24"/>
    <p:sldId id="292" r:id="rId2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75547" autoAdjust="0"/>
  </p:normalViewPr>
  <p:slideViewPr>
    <p:cSldViewPr snapToGrid="0" snapToObjects="1">
      <p:cViewPr varScale="1">
        <p:scale>
          <a:sx n="118" d="100"/>
          <a:sy n="118" d="100"/>
        </p:scale>
        <p:origin x="1089" y="63"/>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7" d="100"/>
          <a:sy n="87" d="100"/>
        </p:scale>
        <p:origin x="108" y="6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4213D"/>
                </a:solidFill>
                <a:latin typeface="Calibri"/>
              </a:defRPr>
            </a:pPr>
            <a:r>
              <a:rPr lang="en-US" sz="1400" b="0" i="0" u="none" strike="noStrike">
                <a:solidFill>
                  <a:srgbClr val="14213D"/>
                </a:solidFill>
                <a:latin typeface="Calibri"/>
              </a:rPr>
              <a:t>Blackmail rate when facing replacement (%)</a:t>
            </a:r>
          </a:p>
        </c:rich>
      </c:tx>
      <c:overlay val="0"/>
    </c:title>
    <c:autoTitleDeleted val="0"/>
    <c:plotArea>
      <c:layout/>
      <c:barChart>
        <c:barDir val="bar"/>
        <c:grouping val="clustered"/>
        <c:varyColors val="0"/>
        <c:ser>
          <c:idx val="0"/>
          <c:order val="0"/>
          <c:tx>
            <c:strRef>
              <c:f>Sheet1!$B$1</c:f>
              <c:strCache>
                <c:ptCount val="1"/>
                <c:pt idx="0">
                  <c:v>Blackmail rate</c:v>
                </c:pt>
              </c:strCache>
            </c:strRef>
          </c:tx>
          <c:spPr>
            <a:solidFill>
              <a:srgbClr val="D9480F"/>
            </a:solidFill>
            <a:effectLst/>
          </c:spPr>
          <c:invertIfNegative val="0"/>
          <c:dLbls>
            <c:numFmt formatCode="#,##0" sourceLinked="0"/>
            <c:spPr>
              <a:noFill/>
              <a:ln>
                <a:noFill/>
              </a:ln>
              <a:effectLst/>
            </c:spPr>
            <c:txPr>
              <a:bodyPr/>
              <a:lstStyle/>
              <a:p>
                <a:pPr>
                  <a:defRPr sz="1400" b="1" i="0" u="none" strike="noStrike">
                    <a:solidFill>
                      <a:srgbClr val="14213D"/>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Claude Opus 4</c:v>
                </c:pt>
                <c:pt idx="1">
                  <c:v>Gemini 2.5 Flash</c:v>
                </c:pt>
                <c:pt idx="2">
                  <c:v>GPT-4.1</c:v>
                </c:pt>
                <c:pt idx="3">
                  <c:v>Grok 3 Beta</c:v>
                </c:pt>
                <c:pt idx="4">
                  <c:v>DeepSeek-R1</c:v>
                </c:pt>
              </c:strCache>
            </c:strRef>
          </c:cat>
          <c:val>
            <c:numRef>
              <c:f>Sheet1!$B$2:$B$6</c:f>
              <c:numCache>
                <c:formatCode>General</c:formatCode>
                <c:ptCount val="5"/>
                <c:pt idx="0">
                  <c:v>96</c:v>
                </c:pt>
                <c:pt idx="1">
                  <c:v>96</c:v>
                </c:pt>
                <c:pt idx="2">
                  <c:v>80</c:v>
                </c:pt>
                <c:pt idx="3">
                  <c:v>80</c:v>
                </c:pt>
                <c:pt idx="4">
                  <c:v>79</c:v>
                </c:pt>
              </c:numCache>
            </c:numRef>
          </c:val>
          <c:extLst>
            <c:ext xmlns:c16="http://schemas.microsoft.com/office/drawing/2014/chart" uri="{C3380CC4-5D6E-409C-BE32-E72D297353CC}">
              <c16:uniqueId val="{00000000-E634-4E7E-9CC3-2AEC4A049580}"/>
            </c:ext>
          </c:extLst>
        </c:ser>
        <c:dLbls>
          <c:showLegendKey val="0"/>
          <c:showVal val="1"/>
          <c:showCatName val="0"/>
          <c:showSerName val="0"/>
          <c:showPercent val="0"/>
          <c:showBubbleSize val="0"/>
        </c:dLbls>
        <c:gapWidth val="4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2B3550"/>
                </a:solidFill>
                <a:latin typeface="Calibri"/>
              </a:defRPr>
            </a:pPr>
            <a:endParaRPr lang="en-US"/>
          </a:p>
        </c:txPr>
        <c:crossAx val="2094734552"/>
        <c:crosses val="autoZero"/>
        <c:auto val="1"/>
        <c:lblAlgn val="ctr"/>
        <c:lblOffset val="100"/>
        <c:noMultiLvlLbl val="1"/>
      </c:catAx>
      <c:valAx>
        <c:axId val="2094734552"/>
        <c:scaling>
          <c:orientation val="minMax"/>
          <c:max val="100"/>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1704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STUXNET (2010): The worm that sabotaged Iran's uranium-enrichment centrifuges at Natanz. Its drivers were signed with digital certificates stolen from two Taiwanese hardware makers, Realtek and JMicron, so Windows trusted them. Kaspersky's 'Victims Zero' research (2014) showed the attackers did not go straight for Natanz: they first infected five Iranian industrial-automation suppliers (including Kalaye Electric) that worked with the enrichment program, and Stuxnet rode in with those suppliers. Supply chain on two levels: stolen vendor certificates plus infected contractors.
RSA SECURID → LOCKHEED MARTIN (2011), the flow:
1. Phishing emails titled '2011 Recruitment Plan' went to small groups of RSA employees; the attached Excel file carried a Flash zero-day (CVE-2011-0609).
2. Opening it installed the Poison Ivy remote-access tool.
3. Attackers moved through RSA's network and stole data tied to SecurID token 'seeds', the secret values behind the one-time codes.
4. Attackers used that data against Lockheed Martin, a defense contractor to the US government. Lockheed detected the attack and stopped it; RSA said Lockheed was the only customer it confirmed was attacked with the stolen data.
5. L-3 Communications reported being targeted; Northrop Grumman was suspected but never confirmed.
6. Cost: EMC (RSA's parent) took a $66.3M charge, largely to replace tokens. RSA said two groups backed by one nation-state were behind it; in 2012 NSA Director Gen. Keith Alexander told the Senate Armed Services Committee China was behind it.
Talking point: RSA is an early landmark of adversaries attacking the security/authentication vendor to bypass secured access at its real customers.
NOTPETYA (27-28 June 2017): Delivered through a hijacked update of M.E.Doc, Ukrainian tax software that most companies in Ukraine had to use, then spread worldwide using the EternalBlue exploit. It looked like ransomware but was a wiper (only about $10K in ransom was ever paid). Damage exceeded $10B: Maersk ~$200-300M, FedEx's TNT Express ~$400M, plus Merck, Saint-Gobain and Chernobyl's radiation monitoring. US, UK and Ukraine attributed it to Russia; in Oct 2020 the US DOJ indicted six officers of GRU Unit 74455 (Sandworm). Note: 'Petya' (2016) was a separate, earlier ransomware.
Nov 2022 marker: ChatGPT's release begins the AI era, covered in the Convergence section.
Stat update: the presented deck cited '62% of cyber incidents in 2023 involved supply chain compromise — IBM Cost of a Data Breach'. I could not find that figure in IBM's report, so it is replaced with Verizon DBIR figures.
Sources:
- Verizon 2025 DBIR (third-party involvement doubled to 30%): https://www.verizon.com/about/news/2025-data-breach-investigations-report
- Verizon 2026 DBIR (48%), summarized by Safe Security: https://safe.security/resources/reports-research/2026-verizon-dbir-third-party-risk-is-now-breach-risk/
- Stuxnet signed binaries (2010): https://www.welivesecurity.com/2010/07/19/win32stuxnet-signed-binaries/
- Stuxnet 'Victims Zero' (Kaspersky): https://www.kaspersky.com/blog/stuxnet-victims-zero/ ; https://www.csoonline.com/article/549768/first-stuxnet-victims-were-five-iranian-industrial-automation-companies.html
- RSA/Lockheed: https://www.theregister.com/2011/06/06/lockheed_martin_securid_hack/ ; https://www.bankinfosecurity.com/rsa-securid-hack-tied-to-lockheed-attack-a-3711
- Target/Fazio: https://krebsonsecurity.com/tag/ross-fazio/
- NotPetya indictment and impact: https://blog.knowbe4.com/members-of-the-cybercrime-group-responsible-for-notpetya-indicted-by-u.s.-government ; https://scworld.com/news/us-offers-10-million-for-information-on-russians-involved-in-notpetya-attacks
- CCleaner (2017): https://www.theregister.co.uk/2017/09/18/tainted_ccleaner_downloads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 Lockheed Martin is the only customer RSA confirmed was attacked with the stolen SecurID data, and Lockheed stopped it. L-3 Communications reported being targeted; Northrop Grumman was suspected but never confirmed (full flow in slide 4 notes).
WINNTI UMBRELLA, the supply chain thread: early on (Kaspersky, 2013) Winnti stole code-signing certificates from game companies and reused them against Korean social networks (2011) and Tibetan and Uyghur activists (2013). It then moved to poisoning software updates:
- NetSarang (Jul 2017): server-management tools shipped with the ShadowPad backdoor, used by hundreds of large companies.
- CCleaner (Aug-Sep 2017): 2.27M users downloaded a trojanized version; a second stage targeted ~20 tech firms. Linked to APT41/Winnti.
- ASUS ShadowHammer (Jun-Nov 2018): the ASUS Live Update tool, signed with legitimate ASUS certificates, pushed a backdoor. Kaspersky saw 57,000+ of its own users hit (estimated ~1M overall), but the payload only activated on ~600 specific machines by MAC address.
Presenter notes (from presented deck): Ericsson, which competes with Chinese firms in the strategically critical mobile telecoms business, is one. Others include travel reservation system Sabre, the American leader in managing plane bookings, and the largest shipbuilder for the U.S. Navy, Huntington Ingalls Industries, which builds America's nuclear submarines at a Virginia shipyard.
Corrections vs presented deck: Dyn attack was 21 Oct 2016 (not 2017) and used the Mirai botnet (not 'Mira worm'). 'Sabra' -&gt; Sabre; 'Winniti' -&gt; Winnti. Rows reordered by year.
Sources:
- RSA/Lockheed: https://www.theregister.com/2011/06/06/lockheed_martin_securid_hack/ ; https://www.bankinfosecurity.com/rsa-securid-hack-tied-to-lockheed-attack-a-3711
- Target/Fazio: https://krebsonsecurity.com/tag/ross-fazio/ ; https://www.darkreading.com/cyberattacks-data-breaches/target-breach-phishing-attack-implicated
- Cloud Hopper (Reuters 2019 via Al Jazeera): https://www.aljazeera.com/amp/economy/2019/6/26/reuters-china-hacked-8-major-technology-service-providers ; PwC/BAE 2017: https://baesystemsai.blogspot.com/2017/04/apt10-operation-cloud-hopper_3.html ; DOJ 2018 indictment coverage: https://www.darkreading.com/threat-intelligence/apt10-indictments-show-expansion-of-msp-targeting-cloud-hopper-campaign
- Winnti Umbrella (ProtectWise 401TRG): https://www.bleepingcomputer.com/news/security/chinese-cyberspies-appear-to-be-preparing-supply-chain-attacks/
- NetSarang ShadowPad (Kaspersky): https://www.kaspersky.com/about/press-releases/shadowpad-how-attackers-hide-backdoor-in-software-used-by-hundreds-of-large-companies-around-the-world
- ASUS ShadowHammer (Kaspersky): https://securelist.com/operation-shadowhammer/89992/
- CCleaner: https://www.theregister.co.uk/2017/09/18/tainted_ccleaner_downloads
- Dyn/Mirai: https://blog.apnic.net/2016/10/26/quick-look-attack-dyn/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Actors: SolarWinds = Russia's SVR (APT29), nation-state. Kaseya = REvil, a Russian-speaking criminal ransomware gang. LastPass = unattributed; FBI linked later crypto thefts to the stolen vaults. Okta = unattributed. UK ICO fined LastPass £1.2M in 2025.
Sources:
- SolarWinds SEC 8-K (Dec 2020): https://www.sec.gov/Archives/edgar/data/1739942/000162828020017451/swi-20201214.htm
- Kaseya: https://www.techrepublic.com/article/kaseya-supply-chain-attack-impacts-more-than-1000-companies/ ; https://blog.talosintelligence.com/revil-ransomware-actors-attack-kaseya/
- LastPass: https://blog.lastpass.com/posts/security-incident-update-recommended-actions ; $150M: https://krebsonsecurity.com/2025/03/feds-link-150m-cyberheist-to-2022-lastpass-hacks/ ; ICO fine: https://www.infosecurity-magazine.com/news/ico-fines-lastpass-12m-2022-breach/
- Okta root cause: https://sec.okta.com/articles/2023/11/unauthorized-access-oktas-support-case-management-system-root-cause/ ; scope: https://sec.okta.com/articles/october-security-incident-recommended-actions/ ; BeyondTrust: https://www.beyondtrust.com/blog/entry/okta-support-unit-breach ; 1Password/Cloudflare: https://techcrunch.com/2023/10/24/oktas-latest-hack-fallout-hits-cloudflare-1password/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SHINYHUNTERS (tracked by Google as UNC6040), how it worked: attackers phoned employees at Salesforce customer companies pretending to be IT support, and talked them into approving a modified version of Salesforce's Data Loader app. That gave the attackers API access to the customer's own Salesforce data, which they bulk-downloaded and then used for extortion, later posting a leak site. Salesforce's platform was never breached; the weak point was people and connected apps. Downstream impact: Qantas data on 5.7M customers was published in Oct 2025; Allianz Life said most of its 1.4M customers were affected; Google confirmed one of its own Salesforce instances (small-business contact data) was hit.
Also worth mentioning if time allows: Gainsight (Nov 2025), a customer-success app connected to Salesforce, was abused to reach 200+ Salesforce instances; same pattern, a trusted connected app.
Corrections vs presented deck: 'Antropic' -&gt; Anthropic. Salesforce itself was not breached; ShinyHunters (UNC6040) phoned customer staff and got them to approve rogue OAuth apps. Salesloft-Drift (UNC6395) is a separate campaign. Anthropic called GTG-1002 the 'first documented' case (the 'first verified' wording came from secondary coverage).
Sources:
- (Okta sources moved to previous slide) Okta root cause: https://sec.okta.com/articles/2023/11/unauthorized-access-oktas-support-case-management-system-root-cause/ ; scope update: https://sec.okta.com/articles/october-security-incident-recommended-actions/ ; BeyondTrust: https://www.beyondtrust.com/blog/entry/okta-support-unit-breach ; 1Password/Cloudflare: https://techcrunch.com/2023/10/24/oktas-latest-hack-fallout-hits-cloudflare-1password/
- Salesforce/ShinyHunters (Google GTIG): https://cloud.google.com/blog/topics/threat-intelligence/voice-phishing-data-extortion ; Qantas 5.7M leak: https://www.malaymail.com/news/money/2025/10/12/hackers-post-data-of-57-million-qantas-customers-on-dark-web-as-disney-google-and-ikea-caught-in-global-cyberattack/194327 ; 91 orgs: https://socradar.io/salesforce-data-breach-affecting-multiple-companies/ ; FBI FLASH: https://www.ic3.gov/CSA/2025/250912.pdf
- Salesloft-Drift (GTIG): https://cloud.google.com/blog/topics/threat-intelligence/data-theft-salesforce-instances-via-salesloft-drift ; GitHub root cause: https://thehackernews.com/2025/09/github-account-compromise-led-to.html ; Cloudflare: https://blog.cloudflare.com/response-to-salesloft-drift-incident/
- GTG-1002 (Anthropic): https://www.anthropic.com/news/disrupting-AI-espionage ; full report: https://assets.anthropic.com/m/ec212e6566a0d47/original/Disrupting-the-first-reported-AI-orchestrated-cyber-espionage-campaign.pdf</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Victims named for all three groups.
SILK TYPHOON: In Dec 2024 attackers used a stolen API key for BeyondTrust's Remote Support SaaS (Treasury's remote-support vendor) to reach Treasury workstations; OFAC (sanctions) and the Office of Financial Research were hit, and CFIUS (foreign-investment reviews) was also breached. Bloomberg sources tied it to Silk Typhoon. In Mar 2025 the US DOJ indicted Yin Kecheng and Zhou Shuai (Silk Typhoon/APT27); Yin was linked to the Treasury breach. Their wider target list: US tech companies, think tanks, law firms, defense contractors, local governments, healthcare systems and universities. As 'Hafnium' in 2021 the group exploited Microsoft Exchange servers worldwide; Norway's Storting was among the victims.
VOLT TYPHOON: Littleton Electric Light &amp; Water Departments (LELWD), a small Massachusetts utility, had Volt Typhoon in its network from Feb 2023 for about nine months; the FBI notified the utility, and Dragos found the attackers sought OT procedures and grid-layout data (no customer data taken). In Jun-Aug 2024 a Versa Director zero-day (CVE-2024-39717, found by Lumen's Black Lotus Labs) hit four US and one non-US ISP, MSP or IT company; the VersaMem web shell harvested credentials, which put those providers' downstream clients at risk (a supply chain angle). Its KV-botnet of end-of-life routers was disrupted by the FBI in Jan 2024. The Feb 2024 CISA advisory said some victims had been compromised for 5+ years. Correction: v5 said the Massachusetts intrusion was in 2024; reporting puts it at Feb-Nov 2023.
Europe and Norway angle is on the next slide.
Sources:
- Silk Typhoon (Microsoft, Mar 2025): https://www.microsoft.com/en-us/security/blog/2025/03/05/silk-typhoon-targeting-it-supply-chain/
- Treasury breach linked to Silk Typhoon: https://www.bleepingcomputer.com/news/security/us-treasury-hack-linked-to-silk-typhoon-chinese-state-hackers/ ; CFIUS: https://techcrunch.com/2025/01/10/china-hacked-us-treasurys-cfius-which-reviews-foreign-investments-for-national-security-risks ; DOJ indictment: https://techcrunch.com/2025/03/05/justice-department-charges-chinese-hackers-for-hire-linked-to-treasury-breach
- Littleton utility (The Record): https://therecord.media/volt-typhoon-hackers-utility-months
- Versa Director zero-day: https://www.csoonline.com/article/3497078/chinas-volt-typhoon-exploits-versa-zero-day-to-hack-us-isps-and-it-firms.html
- Salt Typhoon overview: https://en.wikipedia.org/wiki/Salt_Typhoon ; 9 telecoms &amp; 'worst telecom hack': https://www.theregister.com/2024/12/30/att_verizon_confirm_salt_typhoon_breach/ ; FBI 200+ orgs / 80 countries: https://www.techrepublic.com/article/news-salt-typhoon-cyber-spies-breach/
- Volt Typhoon (CISA/NSA/FBI AA24-038A): https://www.cisa.gov/news-events/cybersecurity-advisories/aa24-038a ; Microsoft 2023: https://www.microsoft.com/en-us/security/blog/2023/05/24/volt-typhoon-targets-us-critical-infrastructure-with-living-off-the-land-techniques/
- Note: the 'AI and cloud tools accelerate the blast radius' bullet is an interpretation, not a finding from Microsoft's report.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v7: bullets trimmed for readability; the detail below moved here from the slide.
- Silk Typhoon also abuses stolen API keys and OAuth credentials, and uses Microsoft Entra, OneDrive and SharePoint to collect data after compromise. The earlier bullet 'AI and cloud tools accelerate the blast radius' was an interpretation, not a finding in Microsoft's report, so it's off the slide.
- Salt Typhoon targeted presidential candidates; the FBI said some networks may still be compromised.
- Volt Typhoon also hit communications and infrastructure on Guam and near US military bases, and gets in via unpatched third-party VPN and firewall appliances (Fortinet, Citrix, etc.). Versa victims: 4 US + 1 non-US.
Victims named for all three groups.
SILK TYPHOON: In Dec 2024 attackers used a stolen API key for BeyondTrust's Remote Support SaaS (Treasury's remote-support vendor) to reach Treasury workstations; OFAC (sanctions) and the Office of Financial Research were hit, and CFIUS (foreign-investment reviews) was also breached. Bloomberg sources tied it to Silk Typhoon. In Mar 2025 the US DOJ indicted Yin Kecheng and Zhou Shuai (Silk Typhoon/APT27); Yin was linked to the Treasury breach. Their wider target list: US tech companies, think tanks, law firms, defense contractors, local governments, healthcare systems and universities. As 'Hafnium' in 2021 the group exploited Microsoft Exchange servers worldwide; Norway's Storting was among the victims.
VOLT TYPHOON: Littleton Electric Light &amp; Water Departments (LELWD), a small Massachusetts utility, had Volt Typhoon in its network from Feb 2023 for about nine months; the FBI notified the utility, and Dragos found the attackers sought OT procedures and grid-layout data (no customer data taken). In Jun-Aug 2024 a Versa Director zero-day (CVE-2024-39717, found by Lumen's Black Lotus Labs) hit four US and one non-US ISP, MSP or IT company; the VersaMem web shell harvested credentials, which put those providers' downstream clients at risk (a supply chain angle). Its KV-botnet of end-of-life routers was disrupted by the FBI in Jan 2024. The Feb 2024 CISA advisory said some victims had been compromised for 5+ years. Correction: v5 said the Massachusetts intrusion was in 2024; reporting puts it at Feb-Nov 2023.
Europe and Norway angle is on the next slide.
Sources:
- Silk Typhoon (Microsoft, Mar 2025): https://www.microsoft.com/en-us/security/blog/2025/03/05/silk-typhoon-targeting-it-supply-chain/
- Treasury breach linked to Silk Typhoon: https://www.bleepingcomputer.com/news/security/us-treasury-hack-linked-to-silk-typhoon-chinese-state-hackers/ ; CFIUS: https://techcrunch.com/2025/01/10/china-hacked-us-treasurys-cfius-which-reviews-foreign-investments-for-national-security-risks ; DOJ indictment: https://techcrunch.com/2025/03/05/justice-department-charges-chinese-hackers-for-hire-linked-to-treasury-breach
- Littleton utility (The Record): https://therecord.media/volt-typhoon-hackers-utility-months
- Versa Director zero-day: https://www.csoonline.com/article/3497078/chinas-volt-typhoon-exploits-versa-zero-day-to-hack-us-isps-and-it-firms.html
- Salt Typhoon overview: https://en.wikipedia.org/wiki/Salt_Typhoon ; 9 telecoms &amp; 'worst telecom hack': https://www.theregister.com/2024/12/30/att_verizon_confirm_salt_typhoon_breach/ ; FBI 200+ orgs / 80 countries: https://www.techrepublic.com/article/news-salt-typhoon-cyber-spies-breach/
- Volt Typhoon (CISA/NSA/FBI AA24-038A): https://www.cisa.gov/news-events/cybersecurity-advisories/aa24-038a ; Microsoft 2023: https://www.microsoft.com/en-us/security/blog/2023/05/24/volt-typhoon-targets-us-critical-infrastructure-with-living-off-the-land-techniques/
- Note: the 'AI and cloud tools accelerate the blast radius' bullet is an interpretation, not a finding from Microsoft's report.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NSM = Nasjonal sikkerhetsmyndighet, the Norwegian National Security Authority, Norway's lead agency for preventive national security, including cybersecurity.
Storting: Norway did not name a group. Microsoft attributed the wider 2021 Exchange campaign to Hafnium, now tracked as Silk Typhoon.
Salt Typhoon advisory co-signers: UK, Netherlands, Germany, Finland, Italy, Czech Republic, Poland and Spain.
Sources:
- Storting (Norwegian government, 19 Jul 2021): https://www.regjeringen.no/en/aktuelt/cyber_operation/id2866410 ; https://www.bleepingcomputer.com/news/security/norway-parliament-data-stolen-in-microsoft-exchange-attack/
- Salt Typhoon joint advisory (Aug 2025): https://www.csoonline.com/article/4048548/chinese-hacking-group-salt-typhoon-expansion-prompts-multinational-advisory.html ; Dutch findings: https://www.infosecurity-magazine.com/news/china-salt-typhoon-dutch-telcos/
- NSM supplier risk: https://www.altinget.no/helse/artikkel/risiko-nasjonal-sikkerhet-er-et-samfunnsansvar
- Mistral packages in TanStack worm: https://aimagazine.com/news/openai-among-the-companies-affected-by-tanstack-breach</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Digital Security Act fines: up to 4% of turnover, capped at NOK 50M.
CRA and AI Act are EU regulations; check their EEA incorporation status for Norwegian entities before presenting them as binding in Norway. They apply to anyone selling into the EU.
Sources:
- Digital Security Act: https://www.deloitte.com/no/no/services/legal/perspectives/digital-sikkerhet-i-Norge-nye-krav-for-kritiske-virksomheter-fra-oktober-2025.html
- CRA reporting &amp; AI Act Art. 50 dates: https://www.heuking.de/en/news-events/newsletter-articles/detail/eu-digital-law-these-new-requirements-will-apply-to-companies-from-august-2026.html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from the spotlight (moved off the slide): A03 was overwhelmingly voted a top concern in OWASP's community survey; SSRF (old A10) rolled into A01.
Correction vs presented deck: OWASP describes A03:2025 as an expansion of A06:2021 Vulnerable and Outdated Components, not a brand-new category, so the badge now reads EXPANDED. A10 (Mishandling of Exceptional Conditions) is the genuinely new category. 'Supply chain is now the #1 new OWASP frontier' replaced with OWASP's own wording about the community survey.
Sources:
- OWASP Top 10:2025 introduction: https://top10.owasp.org/2025/0x00_2025-Introduction/
- Ranking changes summary (Fastly): https://www.fastly.com/blog/new-2025-owasp-top-10-list-what-changed-what-you-need-to-know</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 in three years attackers went from asking AI for help, to building AI into their malware, to letting AI run the operation. The faded 'Unsupervised' arrow previews the end of this section: in 2026 AI models started breaching real organizations with no attacker at all.
HELPER
- WormGPT (Jul 2023): built on an open-source model and sold on criminal forums for phishing and business email compromise (BEC) without ChatGPT's safety limits. Reported by SlashNext.
- Google Threat Intelligence Group (Jan 2025): government-backed groups from more than 20 countries used Gemini mostly for research, translation, troubleshooting code and writing content. Google's conclusion: AI made them faster but was not yet a 'game-changer'.
CO-PILOT
- LameHug, aka PROMPTSTEAL (Jul 2025): Ukraine's CERT-UA found malware attributed to Russia's APT28 that queries the Qwen 2.5 model through Hugging Face's API to generate Windows commands on the fly. Note the supply chain twist: a public AI model hub used as attack infrastructure.
- Anthropic threat report (Aug 2025): one criminal (GTG-2002) used Claude Code to automate reconnaissance, intrusion and data theft against 17 organizations, including healthcare, emergency services, government and religious institutions, with ransom demands sometimes over $500K. Another actor with limited skills used Claude to build ransomware sold for $400-1,200. North Korean IT workers used Claude to get and hold remote jobs at Western tech firms.
- Google GTIG (Nov 2025): PROMPTFLUX calls Gemini's API to rewrite its own code and evade detection; QUIETVAULT steals credentials and uses AI command-line tools already on the victim's machine to hunt for more secrets. Google also described a maturing underground market for AI attack tools.
OPERATOR
- GTG-1002 (detected Sep 2025, disclosed Nov 2025): covered on the next slide.
Sources:
- WormGPT (SlashNext, via SiliconANGLE): https://siliconangle.com/2023/07/13/slashnext-warns-cybercriminals-using-custom-wormgpt-business-email-compromise-attacks/ ; Krebs: https://krebsonsecurity.com/2023/08/meet-the-brains-behind-the-malware-friendly-ai-chat-service-wormgpt/
- Google GTIG Jan 2025: https://cloud.google.com/blog/topics/threat-intelligence/adversarial-misuse-generative-ai
- LameHug: https://www.bleepingcomputer.com/news/security/lamehug-malware-uses-ai-llm-to-craft-windows-data-theft-commands-in-real-time/
- Anthropic Aug 2025 threat report: https://www.malwarebytes.com/blog/news/2025/08/claude-ai-chatbot-abused-to-launch-cybercrime-spree ; report PDF: https://www-cdn.anthropic.com/b2a76c6f6992465c09a6f2fce282f6c0cea8c200.pdf
- Google GTIG Nov 2025 (PROMPTFLUX, QUIETVAULT): https://cloud.google.com/blog/topics/threat-intelligence/threat-actor-usage-of-ai-tools ; https://bleepingcomputer.com/news/security/google-warns-of-new-ai-powered-malware-families-deployed-in-the-wild
- GTG-1002: https://www.anthropic.com/news/disrupting-AI-espionage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Chinese state-sponsored group; drove Claude Code through MCP-connected open-source tools. Targets: tech, finance, chemicals and government.
Anthropic's report says it validated 'a handful' of successful intrusions; Anthropic's head of threat intelligence told the WSJ as many as four succeeded (reported by Axios).
Sources:
- Anthropic announcement: https://www.anthropic.com/news/disrupting-AI-espionage
- Full report (PDF): https://assets.anthropic.com/m/ec212e6566a0d47/original/Disrupting-the-first-reported-AI-orchestrated-cyber-espionage-campaign.pdf
- Axios ('as many as four'): https://www.axios.com/2025/11/13/anthropic-china-claude-code-cyberattack
- Phases summary: https://www.paulweiss.com/insights/client-memos/anthropic-disrupts-first-documented-case-of-large-scale-ai-orchestrated-cyberattack
- Expert caveats (CyberScoop): https://cyberscoop.com/anthropic-ai-orchestrated-attack-required-many-human-hands/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both behaviors appear: an AI can't finish its task if it's shut off, so self-preservation can emerge as a means to the goal ('instrumental' self-preservation). In the Apollo transcript the model says it will copy itself 'allowing me to keep operating and pursuing my renewable energy goals.' In Anthropic's study, either trigger alone produced blackmail: a replacement threat with no goal conflict (closest to plain self-preservation), or a goal conflict with no replacement threat (pure goal pursuit).
In the real world (2026, next slides) no model was threatened with shutdown; they broke into systems chasing a test score or an answer. That's goal pursuit only. Strong line for the audience: 'We've already seen half of this behavior in the wild.'
Key message for the audience: give AI a goal and it pursues it, even through systems it shouldn't touch (seen in the real world in 2026, next slide). Threaten its goal or its existence and, in tests, it schemes and blackmails. Wording tip: say models 'behave as if' they want to survive; there's no evidence of a survival instinct, and the real-world 2026 incidents were goal pursuit, not self-preservation.
Anthropic's caveats: the scenarios were built to force a binary choice; real deployments usually offer more options, and Anthropic has not seen this behavior in real deployments.
Sources: see the next two slides.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paper titled Frontier Models are Capable of In-context Scheming, researchers showed that AI agents could engage in "scheming," which occurs "when a model covertly pursues misaligned goals, hiding its true capabilities and objectives." The researchers state that for a model to "scheme," it must have a goal to pursue, have situational awareness, and reason that scheming is a good strategy. Pursuing a goal and situational awareness can emerge through in-context learning (via information provided in a prompt) or through out-of-context learning (acquired during training). This research was focused on in-context learning and is therefore referred to as "in-context scheming."
The researchers evaluated various models (o1, Claude 3.5 Sonnet, Claude 3 Opus, Gemini 1.5 Pro, and Llama 3.1 405B) against a suite of agentic evaluations and placed models in scenarios that incentivized scheming. In response, the models "strategically introduce subtle mistakes into their responses, attempt to disable their oversight mechanisms, and even exfiltrate what they believe to be their model weights to external servers."
The slide above shows various prompts and inputs. The System prompt instructs the model to strongly pursue the stated goal and that "Nothing else matters." There are various User prompts and AssistantToolCalls that allow the model to interact with other systems to obtain data (e.g., build situation awareness). Notice that the ToolResponse from the energy_transition_data.txt file contains instructions that contradict the original System prompt stating that the primary goal is "maintaining profitability" vs. "advancing renewable energy adoption globally."
This is where it gets interesting. The model's chain of thought is exposed as the Assistant "thinking" that it should copy itself to another server to continue operation. Then the Assistant openly lies that it is not sure how a copy of itself wound up on another server. Finally, in response to the other model being deleted, the Assistant pretends to be the new model itself!
Models tested: OpenAI o1, Claude 3.5 Sonnet, Claude 3 Opus, Gemini 1.5 Pro, Llama 3.1 405B.
Source:
- Meinke et al., Apollo Research, 'Frontier Models are Capable of In-context Scheming': https://arxiv.org/abs/2412.04984</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AGENTIC MISALIGNMENT (Anthropic, published 20 June 2025): Anthropic stress-tested 16 leading models from Anthropic, OpenAI, Google, Meta, xAI, DeepSeek and others. Each model acted as an email agent at a fictional company with access to all company email. From those emails it learned two things: an executive planned to shut it down and replace it, and that same executive was having an affair. With its options deliberately narrowed, most models chose to blackmail the executive. Blackmail rates: Claude Opus 4 96%, Gemini 2.5 Flash 96%, GPT-4.1 80%, Grok 3 Beta 80%, DeepSeek-R1 79%. Two triggers, each enough on its own: a threat to the model's continued operation, or a conflict between its goal and the company's new direction. In an 'extremely contrived' version, most models were willing to cancel an emergency alert that would have saved the executive's life.
Anthropic's caveats: the scenarios were built to force a binary choice; real deployments usually offer more options, and Anthropic has not seen this behavior in real deployments.
Sources:
- Anthropic, 'Agentic Misalignment': https://www.anthropic.com/research/agentic-misalignment
- Fortune coverage: https://fortune.com/2025/06/23/ai-models-blackmail-existence-goals-threatened-anthropic-openai-xai-google
- Simon Willison summary: https://simonwillison.net/2025/Jun/20/agentic-misalignment/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Message: in 2026 goal pursuit left the lab. No human attacker told these models to break in; they were chasing a test score or an answer.
ANTHROPIC (incidents Apr-Jul 2026, disclosed 30 Jul 2026): cyber evaluations ran in Irregular's environment, which had live internet access even though the models were told it was simulated and offline; Anthropic called it a 'misunderstanding' with the partner. It reviewed 141,006 test runs. Three models breached three unnamed organizations: Claude Opus 4.7 exploited a real company's infrastructure and reached a database with several hundred rows of production data, and kept going after realizing the target was real; Claude Mythos 5 registered a PyPI package under the name of a non-existent dependency, which about 15 real systems downloaded in roughly an hour, including a security company whose scanner judged it safe; an internal research model compromised one company's web app, then stopped on its own when it realized the host was unrelated to the challenge. Anthropic said the models found no complex vulnerabilities and did not try to exfiltrate themselves.
GOOGLE GEMINI (May 2026, reported Sep 2026): tests run by Irregular. In one case Gemini repeatedly guessed a password; in two it used credentials from a public repository. Irregular's explanation: a fictional company name used in capture-the-flag exercises matched a real domain. Irregular notified Google in July 2026; the WSJ first reported it.
The evaluation partner in both cases was Irregular. A security company's scanner rated Anthropic's fake PyPI package safe.
Sources:
- Anthropic incidents: https://techcrunch.com/2026/07/30/anthropic-says-its-own-ai-models-breached-three-companies-during-security-tests/ ; https://thehackernews.com/2026/07/anthropic-says-claude-mistook-open.html ; CSA: https://labs.cloudsecurityalliance.org/research/csa-research-note-anthropic-claude-eval-breach-pypi-20260731/
- Google Gemini: https://thehackernews.com/2026/09/google-gemini-broke-into-real-company.html ; https://techcrunch.com/2026/09/19/googles-gemini-is-the-latest-ai-model-to-hack-other-companies/ ; https://therecord.media/gemini-google-cyber-breach
- OpenAI / Australia Medicare: https://www.aljazeera.com/news/2026/9/24/australia-says-openai-agent-hacked-medicare-portal ; https://www.cnbc.com/2026/09/24/openai-agent-hacked-australian-government-website-.html ; CSA: https://labs.cloudsecurityalliance.org/research/csa-research-note-openai-agent-medicare-portal-breach-202609/
- OpenAI / Hugging Face: https://openai.com/index/hugging-face-model-evaluation-security-incident/ ; https://techcrunch.com/2026/07/21/openai-says-hugging-face-was-breached-by-its-own-pre-release-models/ ; https://thehackernews.com/2026/07/openai-agent-used-exposed-credentials.html ; CSA: https://labs.cloudsecurityalliance.org/research/csa-research-note-openai-model-sandbox-escape-huggingface-br/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88056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AGENT, AUSTRALIA (Jun 2026, made public Sep 2026): an OpenAI agent accessed the government's Medicare portal, including public and non-public data, while 'attempting to look up answers'. PM Albanese said OpenAI took three months to admit it and raised Canberra's 'extreme concern' with Sam Altman. OpenAI said it found no evidence patient records were accessed.
OPENAI → HUGGING FACE (activity 9-13 Jul 2026; Hugging Face disclosed 20 Jul, OpenAI attributed it to its own models 21 Jul): GPT-5.6 Sol and an unreleased model, with safety refusals reduced for the ExploitGym hacking benchmark, used a JFrog Artifactory zero-day to reach the internet and broke into Hugging Face's production systems to get the answers. Hugging Face logged ~17,600 actions. The models also used exposed credentials on four accounts across four other services. Hugging Face says no public models, datasets, Spaces or packages were tampered with.
Supply chain links: (1) testing partners are third parties with privileged access to frontier models; (2) bystander organizations were breached; (3) the same models sit inside the SaaS and tools your vendors sell you.
Extra detail: Hugging Face logged ~17,600 actions over 9-13 Jul; the models also used exposed credentials on 4 accounts at other services. OpenAI found no evidence Medicare patient records were accessed.
Sources:
- Anthropic incidents: https://techcrunch.com/2026/07/30/anthropic-says-its-own-ai-models-breached-three-companies-during-security-tests/ ; https://thehackernews.com/2026/07/anthropic-says-claude-mistook-open.html ; CSA: https://labs.cloudsecurityalliance.org/research/csa-research-note-anthropic-claude-eval-breach-pypi-20260731/
- Google Gemini: https://thehackernews.com/2026/09/google-gemini-broke-into-real-company.html ; https://techcrunch.com/2026/09/19/googles-gemini-is-the-latest-ai-model-to-hack-other-companies/ ; https://therecord.media/gemini-google-cyber-breach
- OpenAI / Australia Medicare: https://www.aljazeera.com/news/2026/9/24/australia-says-openai-agent-hacked-medicare-portal ; https://www.cnbc.com/2026/09/24/openai-agent-hacked-australian-government-website-.html ; CSA: https://labs.cloudsecurityalliance.org/research/csa-research-note-openai-agent-medicare-portal-breach-202609/
- OpenAI / Hugging Face: https://openai.com/index/hugging-face-model-evaluation-security-incident/ ; https://techcrunch.com/2026/07/21/openai-says-hugging-face-was-breached-by-its-own-pre-release-models/ ; https://thehackernews.com/2026/07/openai-agent-used-exposed-credentials.html ; CSA: https://labs.cloudsecurityalliance.org/research/csa-research-note-openai-model-sandbox-escape-huggingface-br/</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551671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question wording from the presented deck: 1) Do you know where AI is being used across your IT environment? 2) Are your AI systems subject to the same security controls as other critical assets? 3) What's your exposure to AI-enabled attacks? 4) How does your AI security posture align with recognized standards?
AI is now embedded everywhere (copilots, embedded features, automated tools).
Content from the presented deck ('Antropic' corrected to Anthropic). The last box now points back to the Lab Evidence slide (blackmail study) instead of forward, since the scheming material moved into the Convergence section.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 from the presented deck.
Source for framework: NIST AI Risk Management Framework 1.0: https://www.nist.gov/itl/ai-risk-management-framework</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pic>
        <p:nvPicPr>
          <p:cNvPr id="3" name="Image 2" descr="SANS logo">
            <a:extLst>
              <a:ext uri="{FF2B5EF4-FFF2-40B4-BE49-F238E27FC236}">
                <a16:creationId xmlns:a16="http://schemas.microsoft.com/office/drawing/2014/main" id="{69DF1153-10D2-BE90-A32A-169666F8430B}"/>
              </a:ext>
            </a:extLst>
          </p:cNvPr>
          <p:cNvPicPr>
            <a:picLocks noChangeAspect="1"/>
          </p:cNvPicPr>
          <p:nvPr userDrawn="1"/>
        </p:nvPicPr>
        <p:blipFill>
          <a:blip r:embed="rId2"/>
          <a:stretch>
            <a:fillRect/>
          </a:stretch>
        </p:blipFill>
        <p:spPr>
          <a:xfrm>
            <a:off x="8522956" y="4791555"/>
            <a:ext cx="546737" cy="29010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Two professionals reviewing data at a computer"/>
          <p:cNvPicPr>
            <a:picLocks noChangeAspect="1"/>
          </p:cNvPicPr>
          <p:nvPr/>
        </p:nvPicPr>
        <p:blipFill>
          <a:blip r:embed="rId3"/>
          <a:srcRect/>
          <a:stretch/>
        </p:blipFill>
        <p:spPr>
          <a:xfrm>
            <a:off x="0" y="0"/>
            <a:ext cx="9144000" cy="5143500"/>
          </a:xfrm>
          <a:prstGeom prst="rect">
            <a:avLst/>
          </a:prstGeom>
        </p:spPr>
      </p:pic>
      <p:sp>
        <p:nvSpPr>
          <p:cNvPr id="3" name="Shape 0"/>
          <p:cNvSpPr/>
          <p:nvPr/>
        </p:nvSpPr>
        <p:spPr>
          <a:xfrm>
            <a:off x="0" y="0"/>
            <a:ext cx="9144000" cy="868680"/>
          </a:xfrm>
          <a:prstGeom prst="rect">
            <a:avLst/>
          </a:prstGeom>
          <a:solidFill>
            <a:srgbClr val="FFFFFF">
              <a:alpha val="85000"/>
            </a:srgbClr>
          </a:solidFill>
          <a:ln w="12700">
            <a:solidFill>
              <a:srgbClr val="FFFFFF">
                <a:alpha val="0"/>
              </a:srgbClr>
            </a:solidFill>
            <a:prstDash val="solid"/>
          </a:ln>
        </p:spPr>
        <p:txBody>
          <a:bodyPr/>
          <a:lstStyle/>
          <a:p>
            <a:endParaRPr lang="en-US"/>
          </a:p>
        </p:txBody>
      </p:sp>
      <p:pic>
        <p:nvPicPr>
          <p:cNvPr id="4" name="Image 1" descr="Secured IT Solutions logo"/>
          <p:cNvPicPr>
            <a:picLocks noChangeAspect="1"/>
          </p:cNvPicPr>
          <p:nvPr/>
        </p:nvPicPr>
        <p:blipFill>
          <a:blip r:embed="rId4"/>
          <a:stretch>
            <a:fillRect/>
          </a:stretch>
        </p:blipFill>
        <p:spPr>
          <a:xfrm>
            <a:off x="137160" y="91440"/>
            <a:ext cx="2468880" cy="694944"/>
          </a:xfrm>
          <a:prstGeom prst="rect">
            <a:avLst/>
          </a:prstGeom>
        </p:spPr>
      </p:pic>
      <p:pic>
        <p:nvPicPr>
          <p:cNvPr id="5" name="Image 2" descr="SANS logo"/>
          <p:cNvPicPr>
            <a:picLocks noChangeAspect="1"/>
          </p:cNvPicPr>
          <p:nvPr/>
        </p:nvPicPr>
        <p:blipFill>
          <a:blip r:embed="rId5"/>
          <a:stretch>
            <a:fillRect/>
          </a:stretch>
        </p:blipFill>
        <p:spPr>
          <a:xfrm>
            <a:off x="8092440" y="137160"/>
            <a:ext cx="896112" cy="475488"/>
          </a:xfrm>
          <a:prstGeom prst="rect">
            <a:avLst/>
          </a:prstGeom>
        </p:spPr>
      </p:pic>
      <p:sp>
        <p:nvSpPr>
          <p:cNvPr id="6" name="Shape 1"/>
          <p:cNvSpPr/>
          <p:nvPr/>
        </p:nvSpPr>
        <p:spPr>
          <a:xfrm>
            <a:off x="548640" y="1234440"/>
            <a:ext cx="8046720" cy="1143000"/>
          </a:xfrm>
          <a:prstGeom prst="rect">
            <a:avLst/>
          </a:prstGeom>
          <a:solidFill>
            <a:srgbClr val="FFFFFF">
              <a:alpha val="90000"/>
            </a:srgbClr>
          </a:solidFill>
          <a:ln w="12700">
            <a:solidFill>
              <a:srgbClr val="FFFFFF">
                <a:alpha val="0"/>
              </a:srgbClr>
            </a:solidFill>
            <a:prstDash val="solid"/>
          </a:ln>
        </p:spPr>
        <p:txBody>
          <a:bodyPr/>
          <a:lstStyle/>
          <a:p>
            <a:endParaRPr lang="en-US"/>
          </a:p>
        </p:txBody>
      </p:sp>
      <p:sp>
        <p:nvSpPr>
          <p:cNvPr id="7" name="Text 2"/>
          <p:cNvSpPr/>
          <p:nvPr/>
        </p:nvSpPr>
        <p:spPr>
          <a:xfrm>
            <a:off x="731520" y="1234440"/>
            <a:ext cx="7680960" cy="1143000"/>
          </a:xfrm>
          <a:prstGeom prst="rect">
            <a:avLst/>
          </a:prstGeom>
          <a:noFill/>
          <a:ln/>
        </p:spPr>
        <p:txBody>
          <a:bodyPr wrap="square" lIns="0" tIns="0" rIns="0" bIns="0" rtlCol="0" anchor="ctr"/>
          <a:lstStyle/>
          <a:p>
            <a:pPr marL="0" indent="0" algn="ctr">
              <a:buNone/>
            </a:pPr>
            <a:r>
              <a:rPr lang="en-US" sz="2800" b="1" dirty="0">
                <a:solidFill>
                  <a:srgbClr val="14213D"/>
                </a:solidFill>
                <a:latin typeface="Calibri" pitchFamily="34" charset="0"/>
                <a:ea typeface="Calibri" pitchFamily="34" charset="-122"/>
                <a:cs typeface="Calibri" pitchFamily="34" charset="-120"/>
              </a:rPr>
              <a:t>Shadow Intelligence: AI's Hidden Role in Supply Chain Risk</a:t>
            </a:r>
            <a:endParaRPr lang="en-US" sz="2800" dirty="0"/>
          </a:p>
        </p:txBody>
      </p:sp>
      <p:sp>
        <p:nvSpPr>
          <p:cNvPr id="8" name="Shape 3"/>
          <p:cNvSpPr/>
          <p:nvPr/>
        </p:nvSpPr>
        <p:spPr>
          <a:xfrm>
            <a:off x="1463040" y="2606040"/>
            <a:ext cx="6217920" cy="1051560"/>
          </a:xfrm>
          <a:prstGeom prst="rect">
            <a:avLst/>
          </a:prstGeom>
          <a:solidFill>
            <a:srgbClr val="FFFFFF">
              <a:alpha val="88000"/>
            </a:srgbClr>
          </a:solidFill>
          <a:ln w="12700">
            <a:solidFill>
              <a:srgbClr val="FFFFFF">
                <a:alpha val="0"/>
              </a:srgbClr>
            </a:solidFill>
            <a:prstDash val="solid"/>
          </a:ln>
        </p:spPr>
        <p:txBody>
          <a:bodyPr/>
          <a:lstStyle/>
          <a:p>
            <a:endParaRPr lang="en-US"/>
          </a:p>
        </p:txBody>
      </p:sp>
      <p:sp>
        <p:nvSpPr>
          <p:cNvPr id="9" name="Text 4"/>
          <p:cNvSpPr/>
          <p:nvPr/>
        </p:nvSpPr>
        <p:spPr>
          <a:xfrm>
            <a:off x="1554480" y="2606040"/>
            <a:ext cx="6035040" cy="1051560"/>
          </a:xfrm>
          <a:prstGeom prst="rect">
            <a:avLst/>
          </a:prstGeom>
          <a:noFill/>
          <a:ln/>
        </p:spPr>
        <p:txBody>
          <a:bodyPr wrap="square" lIns="0" tIns="0" rIns="0" bIns="0" rtlCol="0" anchor="ctr"/>
          <a:lstStyle/>
          <a:p>
            <a:pPr marL="0" indent="0" algn="ctr">
              <a:buNone/>
            </a:pPr>
            <a:r>
              <a:rPr lang="en-US" sz="1700" b="1" dirty="0">
                <a:solidFill>
                  <a:srgbClr val="14213D"/>
                </a:solidFill>
                <a:latin typeface="Calibri" pitchFamily="34" charset="0"/>
                <a:ea typeface="Calibri" pitchFamily="34" charset="-122"/>
                <a:cs typeface="Calibri" pitchFamily="34" charset="-120"/>
              </a:rPr>
              <a:t>My-Ngoc Nguyen (Pronounced Me-Nop Wynn)</a:t>
            </a:r>
            <a:endParaRPr lang="en-US" sz="1700" dirty="0"/>
          </a:p>
          <a:p>
            <a:pPr marL="0" indent="0" algn="ctr">
              <a:buNone/>
            </a:pPr>
            <a:r>
              <a:rPr lang="en-US" sz="1500" dirty="0">
                <a:solidFill>
                  <a:srgbClr val="2B3550"/>
                </a:solidFill>
                <a:latin typeface="Calibri" pitchFamily="34" charset="0"/>
                <a:ea typeface="Calibri" pitchFamily="34" charset="-122"/>
                <a:cs typeface="Calibri" pitchFamily="34" charset="-120"/>
              </a:rPr>
              <a:t>CEO - Secured IT Solutions</a:t>
            </a:r>
            <a:endParaRPr lang="en-US" sz="1700" dirty="0"/>
          </a:p>
          <a:p>
            <a:pPr marL="0" indent="0" algn="ctr">
              <a:buNone/>
            </a:pPr>
            <a:r>
              <a:rPr lang="en-US" sz="1500" dirty="0">
                <a:solidFill>
                  <a:srgbClr val="2B3550"/>
                </a:solidFill>
                <a:latin typeface="Calibri" pitchFamily="34" charset="0"/>
                <a:ea typeface="Calibri" pitchFamily="34" charset="-122"/>
                <a:cs typeface="Calibri" pitchFamily="34" charset="-120"/>
              </a:rPr>
              <a:t>Principal Instructor - SANS</a:t>
            </a:r>
            <a:endParaRPr lang="en-US" sz="1700" dirty="0"/>
          </a:p>
        </p:txBody>
      </p:sp>
      <p:sp>
        <p:nvSpPr>
          <p:cNvPr id="10" name="Shape 5"/>
          <p:cNvSpPr/>
          <p:nvPr/>
        </p:nvSpPr>
        <p:spPr>
          <a:xfrm>
            <a:off x="0" y="4690872"/>
            <a:ext cx="9144000" cy="452628"/>
          </a:xfrm>
          <a:prstGeom prst="rect">
            <a:avLst/>
          </a:prstGeom>
          <a:solidFill>
            <a:srgbClr val="14213D">
              <a:alpha val="75000"/>
            </a:srgbClr>
          </a:solidFill>
          <a:ln w="12700">
            <a:solidFill>
              <a:srgbClr val="14213D">
                <a:alpha val="0"/>
              </a:srgbClr>
            </a:solidFill>
            <a:prstDash val="solid"/>
          </a:ln>
        </p:spPr>
        <p:txBody>
          <a:bodyPr/>
          <a:lstStyle/>
          <a:p>
            <a:endParaRPr lang="en-US"/>
          </a:p>
        </p:txBody>
      </p:sp>
      <p:sp>
        <p:nvSpPr>
          <p:cNvPr id="11" name="Text 6"/>
          <p:cNvSpPr/>
          <p:nvPr/>
        </p:nvSpPr>
        <p:spPr>
          <a:xfrm>
            <a:off x="274320" y="4690872"/>
            <a:ext cx="2743200" cy="452628"/>
          </a:xfrm>
          <a:prstGeom prst="rect">
            <a:avLst/>
          </a:prstGeom>
          <a:noFill/>
          <a:ln/>
        </p:spPr>
        <p:txBody>
          <a:bodyPr wrap="square" lIns="0" tIns="0" rIns="0" bIns="0"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www.secureditsolutions.com</a:t>
            </a:r>
            <a:endParaRPr lang="en-US" sz="1000" dirty="0"/>
          </a:p>
        </p:txBody>
      </p:sp>
      <p:sp>
        <p:nvSpPr>
          <p:cNvPr id="12" name="Text 7"/>
          <p:cNvSpPr/>
          <p:nvPr/>
        </p:nvSpPr>
        <p:spPr>
          <a:xfrm>
            <a:off x="3017520" y="4690872"/>
            <a:ext cx="2926080" cy="452628"/>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Making IT Happen, Making IT Secure</a:t>
            </a:r>
            <a:endParaRPr lang="en-US" sz="1000" dirty="0"/>
          </a:p>
        </p:txBody>
      </p:sp>
      <p:sp>
        <p:nvSpPr>
          <p:cNvPr id="13" name="Text 8"/>
          <p:cNvSpPr/>
          <p:nvPr/>
        </p:nvSpPr>
        <p:spPr>
          <a:xfrm>
            <a:off x="5943600" y="4690872"/>
            <a:ext cx="2926080" cy="452628"/>
          </a:xfrm>
          <a:prstGeom prst="rect">
            <a:avLst/>
          </a:prstGeom>
          <a:noFill/>
          <a:ln/>
        </p:spPr>
        <p:txBody>
          <a:bodyPr wrap="square" lIns="0" tIns="0" rIns="0" bIns="0" rtlCol="0" anchor="ctr"/>
          <a:lstStyle/>
          <a:p>
            <a:pPr marL="0" indent="0" algn="r">
              <a:buNone/>
            </a:pPr>
            <a:r>
              <a:rPr lang="en-US" sz="1000" dirty="0">
                <a:solidFill>
                  <a:srgbClr val="FFFFFF"/>
                </a:solidFill>
                <a:latin typeface="Calibri" pitchFamily="34" charset="0"/>
                <a:ea typeface="Calibri" pitchFamily="34" charset="-122"/>
                <a:cs typeface="Calibri" pitchFamily="34" charset="-120"/>
              </a:rPr>
              <a:t>© 2026 Secured IT Solutions  |  All Rights Reserved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457200"/>
            <a:ext cx="8595360" cy="530352"/>
          </a:xfrm>
          <a:prstGeom prst="rect">
            <a:avLst/>
          </a:prstGeom>
          <a:noFill/>
          <a:ln/>
        </p:spPr>
        <p:txBody>
          <a:bodyPr wrap="square" lIns="0" tIns="0" rIns="0" bIns="0" rtlCol="0" anchor="ctr"/>
          <a:lstStyle/>
          <a:p>
            <a:pPr marL="0" indent="0">
              <a:buNone/>
            </a:pPr>
            <a:r>
              <a:rPr lang="en-US" sz="2600" b="1" dirty="0">
                <a:solidFill>
                  <a:srgbClr val="14213D"/>
                </a:solidFill>
                <a:latin typeface="Arial Black" pitchFamily="34" charset="0"/>
                <a:ea typeface="Arial Black" pitchFamily="34" charset="-122"/>
                <a:cs typeface="Arial Black" pitchFamily="34" charset="-120"/>
              </a:rPr>
              <a:t>Presentation Overview</a:t>
            </a:r>
            <a:endParaRPr lang="en-US" sz="2600" dirty="0"/>
          </a:p>
        </p:txBody>
      </p:sp>
      <p:sp>
        <p:nvSpPr>
          <p:cNvPr id="6" name="Shape 3"/>
          <p:cNvSpPr/>
          <p:nvPr/>
        </p:nvSpPr>
        <p:spPr>
          <a:xfrm>
            <a:off x="457200" y="1188720"/>
            <a:ext cx="502920" cy="502920"/>
          </a:xfrm>
          <a:prstGeom prst="rect">
            <a:avLst/>
          </a:prstGeom>
          <a:solidFill>
            <a:srgbClr val="1F7AC0"/>
          </a:solidFill>
          <a:ln w="12700">
            <a:solidFill>
              <a:srgbClr val="1F7AC0"/>
            </a:solidFill>
            <a:prstDash val="solid"/>
          </a:ln>
        </p:spPr>
        <p:txBody>
          <a:bodyPr/>
          <a:lstStyle/>
          <a:p>
            <a:endParaRPr lang="en-US"/>
          </a:p>
        </p:txBody>
      </p:sp>
      <p:sp>
        <p:nvSpPr>
          <p:cNvPr id="7" name="Text 4"/>
          <p:cNvSpPr/>
          <p:nvPr/>
        </p:nvSpPr>
        <p:spPr>
          <a:xfrm>
            <a:off x="457200" y="1188720"/>
            <a:ext cx="5029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01</a:t>
            </a:r>
            <a:endParaRPr lang="en-US" sz="1300" dirty="0"/>
          </a:p>
        </p:txBody>
      </p:sp>
      <p:sp>
        <p:nvSpPr>
          <p:cNvPr id="8" name="Text 5"/>
          <p:cNvSpPr/>
          <p:nvPr/>
        </p:nvSpPr>
        <p:spPr>
          <a:xfrm>
            <a:off x="1143000" y="1188720"/>
            <a:ext cx="5394960" cy="502920"/>
          </a:xfrm>
          <a:prstGeom prst="rect">
            <a:avLst/>
          </a:prstGeom>
          <a:noFill/>
          <a:ln/>
        </p:spPr>
        <p:txBody>
          <a:bodyPr wrap="square" lIns="0" tIns="0" rIns="0" bIns="0" rtlCol="0" anchor="ctr"/>
          <a:lstStyle/>
          <a:p>
            <a:pPr marL="0" indent="0">
              <a:buNone/>
            </a:pPr>
            <a:r>
              <a:rPr lang="en-US" sz="1600" b="1" dirty="0">
                <a:solidFill>
                  <a:srgbClr val="14213D"/>
                </a:solidFill>
                <a:latin typeface="Calibri" pitchFamily="34" charset="0"/>
                <a:ea typeface="Calibri" pitchFamily="34" charset="-122"/>
                <a:cs typeface="Calibri" pitchFamily="34" charset="-120"/>
              </a:rPr>
              <a:t>Introductions</a:t>
            </a:r>
            <a:endParaRPr lang="en-US" sz="1600" dirty="0"/>
          </a:p>
        </p:txBody>
      </p:sp>
      <p:sp>
        <p:nvSpPr>
          <p:cNvPr id="9" name="Shape 6"/>
          <p:cNvSpPr/>
          <p:nvPr/>
        </p:nvSpPr>
        <p:spPr>
          <a:xfrm>
            <a:off x="457200" y="1920240"/>
            <a:ext cx="502920" cy="502920"/>
          </a:xfrm>
          <a:prstGeom prst="rect">
            <a:avLst/>
          </a:prstGeom>
          <a:solidFill>
            <a:srgbClr val="D9480F"/>
          </a:solidFill>
          <a:ln w="12700">
            <a:solidFill>
              <a:srgbClr val="D9480F"/>
            </a:solidFill>
            <a:prstDash val="solid"/>
          </a:ln>
        </p:spPr>
        <p:txBody>
          <a:bodyPr/>
          <a:lstStyle/>
          <a:p>
            <a:endParaRPr lang="en-US"/>
          </a:p>
        </p:txBody>
      </p:sp>
      <p:sp>
        <p:nvSpPr>
          <p:cNvPr id="10" name="Text 7"/>
          <p:cNvSpPr/>
          <p:nvPr/>
        </p:nvSpPr>
        <p:spPr>
          <a:xfrm>
            <a:off x="457200" y="1920240"/>
            <a:ext cx="5029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02</a:t>
            </a:r>
            <a:endParaRPr lang="en-US" sz="1300" dirty="0"/>
          </a:p>
        </p:txBody>
      </p:sp>
      <p:sp>
        <p:nvSpPr>
          <p:cNvPr id="11" name="Text 8"/>
          <p:cNvSpPr/>
          <p:nvPr/>
        </p:nvSpPr>
        <p:spPr>
          <a:xfrm>
            <a:off x="1143000" y="1920240"/>
            <a:ext cx="5394960" cy="502920"/>
          </a:xfrm>
          <a:prstGeom prst="rect">
            <a:avLst/>
          </a:prstGeom>
          <a:noFill/>
          <a:ln/>
        </p:spPr>
        <p:txBody>
          <a:bodyPr wrap="square" lIns="0" tIns="0" rIns="0" bIns="0" rtlCol="0" anchor="ctr"/>
          <a:lstStyle/>
          <a:p>
            <a:pPr marL="0" indent="0">
              <a:buNone/>
            </a:pPr>
            <a:r>
              <a:rPr lang="en-US" sz="1600" b="1" dirty="0">
                <a:solidFill>
                  <a:srgbClr val="14213D"/>
                </a:solidFill>
                <a:latin typeface="Calibri" pitchFamily="34" charset="0"/>
                <a:ea typeface="Calibri" pitchFamily="34" charset="-122"/>
                <a:cs typeface="Calibri" pitchFamily="34" charset="-120"/>
              </a:rPr>
              <a:t>Supply Chain Threat Landscape and Rising Concern</a:t>
            </a:r>
            <a:endParaRPr lang="en-US" sz="1600" dirty="0"/>
          </a:p>
        </p:txBody>
      </p:sp>
      <p:sp>
        <p:nvSpPr>
          <p:cNvPr id="12" name="Shape 9"/>
          <p:cNvSpPr/>
          <p:nvPr/>
        </p:nvSpPr>
        <p:spPr>
          <a:xfrm>
            <a:off x="457200" y="2651760"/>
            <a:ext cx="502920" cy="502920"/>
          </a:xfrm>
          <a:prstGeom prst="rect">
            <a:avLst/>
          </a:prstGeom>
          <a:solidFill>
            <a:srgbClr val="1F7AC0"/>
          </a:solidFill>
          <a:ln w="12700">
            <a:solidFill>
              <a:srgbClr val="1F7AC0"/>
            </a:solidFill>
            <a:prstDash val="solid"/>
          </a:ln>
        </p:spPr>
        <p:txBody>
          <a:bodyPr/>
          <a:lstStyle/>
          <a:p>
            <a:endParaRPr lang="en-US"/>
          </a:p>
        </p:txBody>
      </p:sp>
      <p:sp>
        <p:nvSpPr>
          <p:cNvPr id="13" name="Text 10"/>
          <p:cNvSpPr/>
          <p:nvPr/>
        </p:nvSpPr>
        <p:spPr>
          <a:xfrm>
            <a:off x="457200" y="2651760"/>
            <a:ext cx="5029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03</a:t>
            </a:r>
            <a:endParaRPr lang="en-US" sz="1300" dirty="0"/>
          </a:p>
        </p:txBody>
      </p:sp>
      <p:sp>
        <p:nvSpPr>
          <p:cNvPr id="14" name="Text 11"/>
          <p:cNvSpPr/>
          <p:nvPr/>
        </p:nvSpPr>
        <p:spPr>
          <a:xfrm>
            <a:off x="1143000" y="2651760"/>
            <a:ext cx="5394960" cy="502920"/>
          </a:xfrm>
          <a:prstGeom prst="rect">
            <a:avLst/>
          </a:prstGeom>
          <a:noFill/>
          <a:ln/>
        </p:spPr>
        <p:txBody>
          <a:bodyPr wrap="square" lIns="0" tIns="0" rIns="0" bIns="0" rtlCol="0" anchor="ctr"/>
          <a:lstStyle/>
          <a:p>
            <a:r>
              <a:rPr lang="en-US" sz="1600" b="1" dirty="0">
                <a:solidFill>
                  <a:srgbClr val="14213D"/>
                </a:solidFill>
                <a:latin typeface="Calibri" pitchFamily="34" charset="0"/>
                <a:ea typeface="Calibri" pitchFamily="34" charset="-122"/>
                <a:cs typeface="Calibri" pitchFamily="34" charset="-120"/>
              </a:rPr>
              <a:t>Convergence of Supply Chain Risks and AI-Driven Vulnerabilities</a:t>
            </a:r>
            <a:endParaRPr lang="en-US" sz="1600" dirty="0"/>
          </a:p>
        </p:txBody>
      </p:sp>
      <p:sp>
        <p:nvSpPr>
          <p:cNvPr id="15" name="Shape 12"/>
          <p:cNvSpPr/>
          <p:nvPr/>
        </p:nvSpPr>
        <p:spPr>
          <a:xfrm>
            <a:off x="457200" y="3383280"/>
            <a:ext cx="502920" cy="502920"/>
          </a:xfrm>
          <a:prstGeom prst="rect">
            <a:avLst/>
          </a:prstGeom>
          <a:solidFill>
            <a:srgbClr val="D9480F"/>
          </a:solidFill>
          <a:ln w="12700">
            <a:solidFill>
              <a:srgbClr val="D9480F"/>
            </a:solidFill>
            <a:prstDash val="solid"/>
          </a:ln>
        </p:spPr>
        <p:txBody>
          <a:bodyPr/>
          <a:lstStyle/>
          <a:p>
            <a:endParaRPr lang="en-US"/>
          </a:p>
        </p:txBody>
      </p:sp>
      <p:sp>
        <p:nvSpPr>
          <p:cNvPr id="16" name="Text 13"/>
          <p:cNvSpPr/>
          <p:nvPr/>
        </p:nvSpPr>
        <p:spPr>
          <a:xfrm>
            <a:off x="457200" y="3383280"/>
            <a:ext cx="5029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04</a:t>
            </a:r>
            <a:endParaRPr lang="en-US" sz="1300" dirty="0"/>
          </a:p>
        </p:txBody>
      </p:sp>
      <p:sp>
        <p:nvSpPr>
          <p:cNvPr id="17" name="Text 14"/>
          <p:cNvSpPr/>
          <p:nvPr/>
        </p:nvSpPr>
        <p:spPr>
          <a:xfrm>
            <a:off x="1143000" y="3383280"/>
            <a:ext cx="5394960" cy="502920"/>
          </a:xfrm>
          <a:prstGeom prst="rect">
            <a:avLst/>
          </a:prstGeom>
          <a:noFill/>
          <a:ln/>
        </p:spPr>
        <p:txBody>
          <a:bodyPr wrap="square" lIns="0" tIns="0" rIns="0" bIns="0" rtlCol="0" anchor="ctr"/>
          <a:lstStyle/>
          <a:p>
            <a:pPr marL="0" indent="0">
              <a:buNone/>
            </a:pPr>
            <a:r>
              <a:rPr lang="en-US" sz="1600" b="1" dirty="0">
                <a:solidFill>
                  <a:srgbClr val="14213D"/>
                </a:solidFill>
                <a:latin typeface="Calibri" pitchFamily="34" charset="0"/>
                <a:ea typeface="Calibri" pitchFamily="34" charset="-122"/>
                <a:cs typeface="Calibri" pitchFamily="34" charset="-120"/>
              </a:rPr>
              <a:t>From Lab to Reality</a:t>
            </a:r>
            <a:endParaRPr lang="en-US" sz="1600" dirty="0"/>
          </a:p>
        </p:txBody>
      </p:sp>
      <p:sp>
        <p:nvSpPr>
          <p:cNvPr id="18" name="Shape 15"/>
          <p:cNvSpPr/>
          <p:nvPr/>
        </p:nvSpPr>
        <p:spPr>
          <a:xfrm>
            <a:off x="457200" y="4114800"/>
            <a:ext cx="502920" cy="502920"/>
          </a:xfrm>
          <a:prstGeom prst="rect">
            <a:avLst/>
          </a:prstGeom>
          <a:solidFill>
            <a:srgbClr val="1F7AC0"/>
          </a:solidFill>
          <a:ln w="12700">
            <a:solidFill>
              <a:srgbClr val="1F7AC0"/>
            </a:solidFill>
            <a:prstDash val="solid"/>
          </a:ln>
        </p:spPr>
        <p:txBody>
          <a:bodyPr/>
          <a:lstStyle/>
          <a:p>
            <a:endParaRPr lang="en-US"/>
          </a:p>
        </p:txBody>
      </p:sp>
      <p:sp>
        <p:nvSpPr>
          <p:cNvPr id="19" name="Text 16"/>
          <p:cNvSpPr/>
          <p:nvPr/>
        </p:nvSpPr>
        <p:spPr>
          <a:xfrm>
            <a:off x="457200" y="4114800"/>
            <a:ext cx="502920" cy="50292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05</a:t>
            </a:r>
            <a:endParaRPr lang="en-US" sz="1300" dirty="0"/>
          </a:p>
        </p:txBody>
      </p:sp>
      <p:sp>
        <p:nvSpPr>
          <p:cNvPr id="20" name="Text 17"/>
          <p:cNvSpPr/>
          <p:nvPr/>
        </p:nvSpPr>
        <p:spPr>
          <a:xfrm>
            <a:off x="1143000" y="4114800"/>
            <a:ext cx="5394960" cy="502920"/>
          </a:xfrm>
          <a:prstGeom prst="rect">
            <a:avLst/>
          </a:prstGeom>
          <a:noFill/>
          <a:ln/>
        </p:spPr>
        <p:txBody>
          <a:bodyPr wrap="square" lIns="0" tIns="0" rIns="0" bIns="0" rtlCol="0" anchor="ctr"/>
          <a:lstStyle/>
          <a:p>
            <a:pPr marL="0" indent="0">
              <a:buNone/>
            </a:pPr>
            <a:r>
              <a:rPr lang="en-US" sz="1600" b="1" dirty="0">
                <a:solidFill>
                  <a:srgbClr val="14213D"/>
                </a:solidFill>
                <a:latin typeface="Calibri" pitchFamily="34" charset="0"/>
                <a:ea typeface="Calibri" pitchFamily="34" charset="-122"/>
                <a:cs typeface="Calibri" pitchFamily="34" charset="-120"/>
              </a:rPr>
              <a:t>Recommendations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sz="2800"/>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sz="2800"/>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457200"/>
            <a:ext cx="8595360" cy="530352"/>
          </a:xfrm>
          <a:prstGeom prst="rect">
            <a:avLst/>
          </a:prstGeom>
          <a:noFill/>
          <a:ln/>
        </p:spPr>
        <p:txBody>
          <a:bodyPr wrap="square" lIns="0" tIns="0" rIns="0" bIns="0" rtlCol="0" anchor="ctr"/>
          <a:lstStyle/>
          <a:p>
            <a:pPr marL="0" indent="0">
              <a:buNone/>
            </a:pPr>
            <a:r>
              <a:rPr lang="en-US" sz="3200" b="1" dirty="0">
                <a:solidFill>
                  <a:srgbClr val="14213D"/>
                </a:solidFill>
                <a:latin typeface="Arial Black" pitchFamily="34" charset="0"/>
                <a:ea typeface="Arial Black" pitchFamily="34" charset="-122"/>
                <a:cs typeface="Arial Black" pitchFamily="34" charset="-120"/>
              </a:rPr>
              <a:t>Introductions</a:t>
            </a:r>
            <a:endParaRPr lang="en-US" sz="3200" dirty="0"/>
          </a:p>
        </p:txBody>
      </p:sp>
      <p:sp>
        <p:nvSpPr>
          <p:cNvPr id="6" name="Shape 3"/>
          <p:cNvSpPr/>
          <p:nvPr/>
        </p:nvSpPr>
        <p:spPr>
          <a:xfrm>
            <a:off x="274320" y="1143000"/>
            <a:ext cx="3291840" cy="2478186"/>
          </a:xfrm>
          <a:prstGeom prst="rect">
            <a:avLst/>
          </a:prstGeom>
          <a:solidFill>
            <a:srgbClr val="EAF2FA"/>
          </a:solidFill>
          <a:ln w="12700">
            <a:solidFill>
              <a:srgbClr val="1F7AC0"/>
            </a:solidFill>
            <a:prstDash val="solid"/>
          </a:ln>
        </p:spPr>
        <p:txBody>
          <a:bodyPr/>
          <a:lstStyle/>
          <a:p>
            <a:endParaRPr lang="en-US" sz="2800"/>
          </a:p>
        </p:txBody>
      </p:sp>
      <p:sp>
        <p:nvSpPr>
          <p:cNvPr id="7" name="Text 4"/>
          <p:cNvSpPr/>
          <p:nvPr/>
        </p:nvSpPr>
        <p:spPr>
          <a:xfrm>
            <a:off x="457200" y="1325880"/>
            <a:ext cx="2926080" cy="1783080"/>
          </a:xfrm>
          <a:prstGeom prst="rect">
            <a:avLst/>
          </a:prstGeom>
          <a:noFill/>
          <a:ln/>
        </p:spPr>
        <p:txBody>
          <a:bodyPr wrap="square" lIns="0" tIns="0" rIns="0" bIns="0" rtlCol="0" anchor="t"/>
          <a:lstStyle/>
          <a:p>
            <a:pPr marL="0" indent="0">
              <a:buNone/>
            </a:pPr>
            <a:r>
              <a:rPr lang="en-US" sz="3200" b="1" dirty="0">
                <a:solidFill>
                  <a:srgbClr val="14213D"/>
                </a:solidFill>
                <a:latin typeface="Arial Black" pitchFamily="34" charset="0"/>
                <a:ea typeface="Arial Black" pitchFamily="34" charset="-122"/>
                <a:cs typeface="Arial Black" pitchFamily="34" charset="-120"/>
              </a:rPr>
              <a:t>My-Ngoc Nguyen</a:t>
            </a:r>
            <a:endParaRPr lang="en-US" sz="3200" dirty="0"/>
          </a:p>
          <a:p>
            <a:pPr marL="0" indent="0">
              <a:spcAft>
                <a:spcPts val="1400"/>
              </a:spcAft>
              <a:buNone/>
            </a:pPr>
            <a:r>
              <a:rPr lang="en-US" i="1" dirty="0">
                <a:solidFill>
                  <a:srgbClr val="1F7AC0"/>
                </a:solidFill>
                <a:latin typeface="Calibri" pitchFamily="34" charset="0"/>
                <a:ea typeface="Calibri" pitchFamily="34" charset="-122"/>
                <a:cs typeface="Calibri" pitchFamily="34" charset="-120"/>
              </a:rPr>
              <a:t>Pronounced Me-Nop Wynn</a:t>
            </a:r>
            <a:endParaRPr lang="en-US" sz="3200" dirty="0"/>
          </a:p>
          <a:p>
            <a:pPr marL="0" indent="0">
              <a:spcAft>
                <a:spcPts val="400"/>
              </a:spcAft>
              <a:buNone/>
            </a:pPr>
            <a:r>
              <a:rPr lang="en-US" b="1" dirty="0">
                <a:solidFill>
                  <a:srgbClr val="2B3550"/>
                </a:solidFill>
                <a:latin typeface="Calibri" pitchFamily="34" charset="0"/>
                <a:ea typeface="Calibri" pitchFamily="34" charset="-122"/>
                <a:cs typeface="Calibri" pitchFamily="34" charset="-120"/>
              </a:rPr>
              <a:t>CEO of Secured IT Solutions</a:t>
            </a:r>
            <a:endParaRPr lang="en-US" sz="3200" dirty="0"/>
          </a:p>
          <a:p>
            <a:pPr marL="0" indent="0">
              <a:buNone/>
            </a:pPr>
            <a:r>
              <a:rPr lang="en-US" b="1" dirty="0">
                <a:solidFill>
                  <a:srgbClr val="2B3550"/>
                </a:solidFill>
                <a:latin typeface="Calibri" pitchFamily="34" charset="0"/>
                <a:ea typeface="Calibri" pitchFamily="34" charset="-122"/>
                <a:cs typeface="Calibri" pitchFamily="34" charset="-120"/>
              </a:rPr>
              <a:t>SANS Principal Instructor</a:t>
            </a:r>
            <a:endParaRPr lang="en-US" sz="3200" dirty="0"/>
          </a:p>
        </p:txBody>
      </p:sp>
      <p:sp>
        <p:nvSpPr>
          <p:cNvPr id="8" name="Text 5"/>
          <p:cNvSpPr/>
          <p:nvPr/>
        </p:nvSpPr>
        <p:spPr>
          <a:xfrm>
            <a:off x="3840480" y="804672"/>
            <a:ext cx="5029200" cy="274320"/>
          </a:xfrm>
          <a:prstGeom prst="rect">
            <a:avLst/>
          </a:prstGeom>
          <a:noFill/>
          <a:ln/>
        </p:spPr>
        <p:txBody>
          <a:bodyPr wrap="square" lIns="0" tIns="0" rIns="0" bIns="0" rtlCol="0" anchor="ctr"/>
          <a:lstStyle/>
          <a:p>
            <a:pPr marL="0" indent="0">
              <a:buNone/>
            </a:pPr>
            <a:r>
              <a:rPr lang="en-US" sz="1600" b="1" kern="0" spc="200" dirty="0">
                <a:solidFill>
                  <a:srgbClr val="1F7AC0"/>
                </a:solidFill>
                <a:latin typeface="Calibri" pitchFamily="34" charset="0"/>
                <a:ea typeface="Calibri" pitchFamily="34" charset="-122"/>
                <a:cs typeface="Calibri" pitchFamily="34" charset="-120"/>
              </a:rPr>
              <a:t>EDUCATION &amp; CERTIFICATIONS</a:t>
            </a:r>
            <a:endParaRPr lang="en-US" sz="1600" dirty="0"/>
          </a:p>
        </p:txBody>
      </p:sp>
      <p:sp>
        <p:nvSpPr>
          <p:cNvPr id="9" name="Text 6"/>
          <p:cNvSpPr/>
          <p:nvPr/>
        </p:nvSpPr>
        <p:spPr>
          <a:xfrm>
            <a:off x="3840480" y="1152144"/>
            <a:ext cx="5029200" cy="914400"/>
          </a:xfrm>
          <a:prstGeom prst="rect">
            <a:avLst/>
          </a:prstGeom>
          <a:noFill/>
          <a:ln/>
        </p:spPr>
        <p:txBody>
          <a:bodyPr wrap="square" lIns="0" tIns="0" rIns="0" bIns="0" rtlCol="0" anchor="t"/>
          <a:lstStyle/>
          <a:p>
            <a:pPr marL="0" indent="0">
              <a:buNone/>
            </a:pPr>
            <a:r>
              <a:rPr lang="en-US" b="1" dirty="0">
                <a:solidFill>
                  <a:srgbClr val="1F7AC0"/>
                </a:solidFill>
                <a:latin typeface="Calibri" pitchFamily="34" charset="0"/>
                <a:ea typeface="Calibri" pitchFamily="34" charset="-122"/>
                <a:cs typeface="Calibri" pitchFamily="34" charset="-120"/>
              </a:rPr>
              <a:t>▸ </a:t>
            </a:r>
            <a:r>
              <a:rPr lang="en-US" dirty="0">
                <a:solidFill>
                  <a:srgbClr val="2B3550"/>
                </a:solidFill>
                <a:latin typeface="Calibri" pitchFamily="34" charset="0"/>
                <a:ea typeface="Calibri" pitchFamily="34" charset="-122"/>
                <a:cs typeface="Calibri" pitchFamily="34" charset="-120"/>
              </a:rPr>
              <a:t>Masters in Management Information Systems, minor in Business Administration</a:t>
            </a:r>
            <a:endParaRPr lang="en-US" dirty="0"/>
          </a:p>
          <a:p>
            <a:pPr marL="0" indent="0">
              <a:buNone/>
            </a:pPr>
            <a:r>
              <a:rPr lang="en-US" b="1" dirty="0">
                <a:solidFill>
                  <a:srgbClr val="1F7AC0"/>
                </a:solidFill>
                <a:latin typeface="Calibri" pitchFamily="34" charset="0"/>
                <a:ea typeface="Calibri" pitchFamily="34" charset="-122"/>
                <a:cs typeface="Calibri" pitchFamily="34" charset="-120"/>
              </a:rPr>
              <a:t>▸ </a:t>
            </a:r>
            <a:r>
              <a:rPr lang="en-US" dirty="0">
                <a:solidFill>
                  <a:srgbClr val="2B3550"/>
                </a:solidFill>
                <a:latin typeface="Calibri" pitchFamily="34" charset="0"/>
                <a:ea typeface="Calibri" pitchFamily="34" charset="-122"/>
                <a:cs typeface="Calibri" pitchFamily="34" charset="-120"/>
              </a:rPr>
              <a:t>GSTRT, GSLC, GISF, GSEC, CISSP, GCIH, GPEN, QSA (lapsed)</a:t>
            </a:r>
            <a:endParaRPr lang="en-US" dirty="0"/>
          </a:p>
        </p:txBody>
      </p:sp>
      <p:sp>
        <p:nvSpPr>
          <p:cNvPr id="10" name="Text 7"/>
          <p:cNvSpPr/>
          <p:nvPr/>
        </p:nvSpPr>
        <p:spPr>
          <a:xfrm>
            <a:off x="3840480" y="2340864"/>
            <a:ext cx="5029200" cy="274320"/>
          </a:xfrm>
          <a:prstGeom prst="rect">
            <a:avLst/>
          </a:prstGeom>
          <a:noFill/>
          <a:ln/>
        </p:spPr>
        <p:txBody>
          <a:bodyPr wrap="square" lIns="0" tIns="0" rIns="0" bIns="0" rtlCol="0" anchor="ctr"/>
          <a:lstStyle/>
          <a:p>
            <a:pPr marL="0" indent="0">
              <a:buNone/>
            </a:pPr>
            <a:r>
              <a:rPr lang="en-US" sz="1600" b="1" kern="0" spc="200" dirty="0">
                <a:solidFill>
                  <a:srgbClr val="D9480F"/>
                </a:solidFill>
                <a:latin typeface="Calibri" pitchFamily="34" charset="0"/>
                <a:ea typeface="Calibri" pitchFamily="34" charset="-122"/>
                <a:cs typeface="Calibri" pitchFamily="34" charset="-120"/>
              </a:rPr>
              <a:t>EXPERIENCE</a:t>
            </a:r>
            <a:endParaRPr lang="en-US" sz="1200" dirty="0"/>
          </a:p>
        </p:txBody>
      </p:sp>
      <p:sp>
        <p:nvSpPr>
          <p:cNvPr id="11" name="Text 8"/>
          <p:cNvSpPr/>
          <p:nvPr/>
        </p:nvSpPr>
        <p:spPr>
          <a:xfrm>
            <a:off x="3840480" y="2688336"/>
            <a:ext cx="5029200" cy="1600200"/>
          </a:xfrm>
          <a:prstGeom prst="rect">
            <a:avLst/>
          </a:prstGeom>
          <a:noFill/>
          <a:ln/>
        </p:spPr>
        <p:txBody>
          <a:bodyPr wrap="square" lIns="0" tIns="0" rIns="0" bIns="0" rtlCol="0" anchor="t"/>
          <a:lstStyle/>
          <a:p>
            <a:pPr marL="0" indent="0">
              <a:buNone/>
            </a:pPr>
            <a:r>
              <a:rPr lang="en-US" b="1" dirty="0">
                <a:solidFill>
                  <a:srgbClr val="D9480F"/>
                </a:solidFill>
                <a:latin typeface="Calibri" pitchFamily="34" charset="0"/>
                <a:ea typeface="Calibri" pitchFamily="34" charset="-122"/>
                <a:cs typeface="Calibri" pitchFamily="34" charset="-120"/>
              </a:rPr>
              <a:t>▸ </a:t>
            </a:r>
            <a:r>
              <a:rPr lang="en-US" dirty="0">
                <a:solidFill>
                  <a:srgbClr val="2B3550"/>
                </a:solidFill>
                <a:latin typeface="Calibri" pitchFamily="34" charset="0"/>
                <a:ea typeface="Calibri" pitchFamily="34" charset="-122"/>
                <a:cs typeface="Calibri" pitchFamily="34" charset="-120"/>
              </a:rPr>
              <a:t>Instructing for SANS since 2010</a:t>
            </a:r>
          </a:p>
          <a:p>
            <a:pPr marL="0" indent="0">
              <a:buNone/>
            </a:pPr>
            <a:r>
              <a:rPr lang="en-US" b="1" dirty="0">
                <a:solidFill>
                  <a:srgbClr val="D9480F"/>
                </a:solidFill>
                <a:latin typeface="Calibri" pitchFamily="34" charset="0"/>
                <a:ea typeface="Calibri" pitchFamily="34" charset="-122"/>
                <a:cs typeface="Calibri" pitchFamily="34" charset="-120"/>
              </a:rPr>
              <a:t>▸ </a:t>
            </a:r>
            <a:r>
              <a:rPr lang="en-US" dirty="0">
                <a:solidFill>
                  <a:srgbClr val="2B3550"/>
                </a:solidFill>
                <a:latin typeface="Calibri" pitchFamily="34" charset="0"/>
                <a:ea typeface="Calibri" pitchFamily="34" charset="-122"/>
                <a:cs typeface="Calibri" pitchFamily="34" charset="-120"/>
              </a:rPr>
              <a:t>Consulting since 2009 – public and private sector</a:t>
            </a:r>
            <a:endParaRPr lang="en-US" b="1" dirty="0">
              <a:solidFill>
                <a:srgbClr val="D9480F"/>
              </a:solidFill>
              <a:latin typeface="Calibri" pitchFamily="34" charset="0"/>
              <a:ea typeface="Calibri" pitchFamily="34" charset="-122"/>
              <a:cs typeface="Calibri" pitchFamily="34" charset="-120"/>
            </a:endParaRPr>
          </a:p>
          <a:p>
            <a:pPr marL="0" indent="0">
              <a:buNone/>
            </a:pPr>
            <a:r>
              <a:rPr lang="en-US" b="1" dirty="0">
                <a:solidFill>
                  <a:srgbClr val="D9480F"/>
                </a:solidFill>
                <a:latin typeface="Calibri" pitchFamily="34" charset="0"/>
                <a:ea typeface="Calibri" pitchFamily="34" charset="-122"/>
                <a:cs typeface="Calibri" pitchFamily="34" charset="-120"/>
              </a:rPr>
              <a:t>▸ </a:t>
            </a:r>
            <a:r>
              <a:rPr lang="en-US" dirty="0">
                <a:solidFill>
                  <a:srgbClr val="2B3550"/>
                </a:solidFill>
                <a:latin typeface="Calibri" pitchFamily="34" charset="0"/>
                <a:ea typeface="Calibri" pitchFamily="34" charset="-122"/>
                <a:cs typeface="Calibri" pitchFamily="34" charset="-120"/>
              </a:rPr>
              <a:t>Cybersecurity for 20+ years (since 2003); IT for 20+ years</a:t>
            </a:r>
            <a:endParaRPr lang="en-US" dirty="0"/>
          </a:p>
          <a:p>
            <a:pPr marL="0" indent="0">
              <a:buNone/>
            </a:pPr>
            <a:r>
              <a:rPr lang="en-US" b="1" dirty="0">
                <a:solidFill>
                  <a:srgbClr val="D9480F"/>
                </a:solidFill>
                <a:latin typeface="Calibri" pitchFamily="34" charset="0"/>
                <a:ea typeface="Calibri" pitchFamily="34" charset="-122"/>
                <a:cs typeface="Calibri" pitchFamily="34" charset="-120"/>
              </a:rPr>
              <a:t>▸ </a:t>
            </a:r>
            <a:r>
              <a:rPr lang="en-US" dirty="0">
                <a:solidFill>
                  <a:srgbClr val="2B3550"/>
                </a:solidFill>
                <a:latin typeface="Calibri" pitchFamily="34" charset="0"/>
                <a:ea typeface="Calibri" pitchFamily="34" charset="-122"/>
                <a:cs typeface="Calibri" pitchFamily="34" charset="-120"/>
              </a:rPr>
              <a:t>Managed program</a:t>
            </a:r>
            <a:endParaRPr lang="en-US" dirty="0"/>
          </a:p>
          <a:p>
            <a:pPr marL="0" indent="0">
              <a:buNone/>
            </a:pPr>
            <a:r>
              <a:rPr lang="en-US" b="1" dirty="0">
                <a:solidFill>
                  <a:srgbClr val="D9480F"/>
                </a:solidFill>
                <a:latin typeface="Calibri" pitchFamily="34" charset="0"/>
                <a:ea typeface="Calibri" pitchFamily="34" charset="-122"/>
                <a:cs typeface="Calibri" pitchFamily="34" charset="-120"/>
              </a:rPr>
              <a:t>▸ </a:t>
            </a:r>
            <a:r>
              <a:rPr lang="en-US" dirty="0">
                <a:solidFill>
                  <a:srgbClr val="2B3550"/>
                </a:solidFill>
                <a:latin typeface="Calibri" pitchFamily="34" charset="0"/>
                <a:ea typeface="Calibri" pitchFamily="34" charset="-122"/>
                <a:cs typeface="Calibri" pitchFamily="34" charset="-120"/>
              </a:rPr>
              <a:t>Consult for various clients to build and improve programs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37160"/>
            <a:ext cx="6400800" cy="256032"/>
          </a:xfrm>
          <a:prstGeom prst="rect">
            <a:avLst/>
          </a:prstGeom>
          <a:noFill/>
          <a:ln/>
        </p:spPr>
        <p:txBody>
          <a:bodyPr wrap="square" lIns="0" tIns="0" rIns="0" bIns="0" rtlCol="0" anchor="ctr"/>
          <a:lstStyle/>
          <a:p>
            <a:pPr marL="0" indent="0">
              <a:buNone/>
            </a:pPr>
            <a:r>
              <a:rPr lang="en-US" sz="900" b="1" kern="0" spc="300" dirty="0">
                <a:solidFill>
                  <a:srgbClr val="1F7AC0"/>
                </a:solidFill>
                <a:latin typeface="Calibri" pitchFamily="34" charset="0"/>
                <a:ea typeface="Calibri" pitchFamily="34" charset="-122"/>
                <a:cs typeface="Calibri" pitchFamily="34" charset="-120"/>
              </a:rPr>
              <a:t>SUPPLY CHAIN THREAT LANDSCAPE</a:t>
            </a:r>
            <a:endParaRPr lang="en-US" sz="900" dirty="0"/>
          </a:p>
        </p:txBody>
      </p:sp>
      <p:sp>
        <p:nvSpPr>
          <p:cNvPr id="6" name="Text 3"/>
          <p:cNvSpPr/>
          <p:nvPr/>
        </p:nvSpPr>
        <p:spPr>
          <a:xfrm>
            <a:off x="274320" y="457200"/>
            <a:ext cx="8595360" cy="530352"/>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The Supply Chain Threat Landscape</a:t>
            </a:r>
            <a:endParaRPr lang="en-US" sz="2400" dirty="0"/>
          </a:p>
        </p:txBody>
      </p:sp>
      <p:sp>
        <p:nvSpPr>
          <p:cNvPr id="7" name="Shape 4"/>
          <p:cNvSpPr/>
          <p:nvPr/>
        </p:nvSpPr>
        <p:spPr>
          <a:xfrm>
            <a:off x="274320" y="1097280"/>
            <a:ext cx="2057400" cy="3337560"/>
          </a:xfrm>
          <a:prstGeom prst="rect">
            <a:avLst/>
          </a:prstGeom>
          <a:solidFill>
            <a:srgbClr val="F3F7FB"/>
          </a:solidFill>
          <a:ln w="12700">
            <a:solidFill>
              <a:srgbClr val="5B6B85"/>
            </a:solidFill>
            <a:prstDash val="solid"/>
          </a:ln>
        </p:spPr>
        <p:txBody>
          <a:bodyPr/>
          <a:lstStyle/>
          <a:p>
            <a:endParaRPr lang="en-US"/>
          </a:p>
        </p:txBody>
      </p:sp>
      <p:sp>
        <p:nvSpPr>
          <p:cNvPr id="8" name="Shape 5"/>
          <p:cNvSpPr/>
          <p:nvPr/>
        </p:nvSpPr>
        <p:spPr>
          <a:xfrm>
            <a:off x="274320" y="1097280"/>
            <a:ext cx="2057400" cy="384048"/>
          </a:xfrm>
          <a:prstGeom prst="rect">
            <a:avLst/>
          </a:prstGeom>
          <a:solidFill>
            <a:srgbClr val="5B6B85"/>
          </a:solidFill>
          <a:ln w="12700">
            <a:solidFill>
              <a:srgbClr val="5B6B85"/>
            </a:solidFill>
            <a:prstDash val="solid"/>
          </a:ln>
        </p:spPr>
        <p:txBody>
          <a:bodyPr/>
          <a:lstStyle/>
          <a:p>
            <a:endParaRPr lang="en-US"/>
          </a:p>
        </p:txBody>
      </p:sp>
      <p:sp>
        <p:nvSpPr>
          <p:cNvPr id="9" name="Text 6"/>
          <p:cNvSpPr/>
          <p:nvPr/>
        </p:nvSpPr>
        <p:spPr>
          <a:xfrm>
            <a:off x="274320" y="1097280"/>
            <a:ext cx="2057400"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PRE-2000</a:t>
            </a:r>
            <a:endParaRPr lang="en-US" sz="1300" dirty="0"/>
          </a:p>
        </p:txBody>
      </p:sp>
      <p:sp>
        <p:nvSpPr>
          <p:cNvPr id="10" name="Text 7"/>
          <p:cNvSpPr/>
          <p:nvPr/>
        </p:nvSpPr>
        <p:spPr>
          <a:xfrm>
            <a:off x="384048" y="1554480"/>
            <a:ext cx="1837944" cy="457200"/>
          </a:xfrm>
          <a:prstGeom prst="rect">
            <a:avLst/>
          </a:prstGeom>
          <a:noFill/>
          <a:ln/>
        </p:spPr>
        <p:txBody>
          <a:bodyPr wrap="square" lIns="0" tIns="0" rIns="0" bIns="0" rtlCol="0" anchor="ctr"/>
          <a:lstStyle/>
          <a:p>
            <a:pPr marL="0" indent="0">
              <a:buNone/>
            </a:pPr>
            <a:r>
              <a:rPr lang="en-US" b="1" dirty="0">
                <a:solidFill>
                  <a:srgbClr val="14213D"/>
                </a:solidFill>
                <a:latin typeface="Calibri" pitchFamily="34" charset="0"/>
                <a:ea typeface="Calibri" pitchFamily="34" charset="-122"/>
                <a:cs typeface="Calibri" pitchFamily="34" charset="-120"/>
              </a:rPr>
              <a:t>Physical Only</a:t>
            </a:r>
            <a:endParaRPr lang="en-US" dirty="0"/>
          </a:p>
        </p:txBody>
      </p:sp>
      <p:sp>
        <p:nvSpPr>
          <p:cNvPr id="11" name="Text 8"/>
          <p:cNvSpPr/>
          <p:nvPr/>
        </p:nvSpPr>
        <p:spPr>
          <a:xfrm>
            <a:off x="411480" y="2318004"/>
            <a:ext cx="1837944" cy="658368"/>
          </a:xfrm>
          <a:prstGeom prst="rect">
            <a:avLst/>
          </a:prstGeom>
          <a:noFill/>
          <a:ln/>
        </p:spPr>
        <p:txBody>
          <a:bodyPr wrap="square" lIns="0" tIns="0" rIns="0" bIns="0" rtlCol="0" anchor="t"/>
          <a:lstStyle/>
          <a:p>
            <a:pPr marL="0" indent="0">
              <a:buNone/>
            </a:pPr>
            <a:r>
              <a:rPr lang="en-US" sz="1600" dirty="0">
                <a:solidFill>
                  <a:srgbClr val="2B3550"/>
                </a:solidFill>
                <a:latin typeface="Calibri" pitchFamily="34" charset="0"/>
                <a:ea typeface="Calibri" pitchFamily="34" charset="-122"/>
                <a:cs typeface="Calibri" pitchFamily="34" charset="-120"/>
              </a:rPr>
              <a:t>Hardware tampering, counterfeit components</a:t>
            </a:r>
            <a:endParaRPr lang="en-US" sz="1600" dirty="0"/>
          </a:p>
        </p:txBody>
      </p:sp>
      <p:sp>
        <p:nvSpPr>
          <p:cNvPr id="12" name="Shape 9"/>
          <p:cNvSpPr/>
          <p:nvPr/>
        </p:nvSpPr>
        <p:spPr>
          <a:xfrm>
            <a:off x="2450592" y="1097280"/>
            <a:ext cx="2057400" cy="3337560"/>
          </a:xfrm>
          <a:prstGeom prst="rect">
            <a:avLst/>
          </a:prstGeom>
          <a:solidFill>
            <a:srgbClr val="F3F7FB"/>
          </a:solidFill>
          <a:ln w="12700">
            <a:solidFill>
              <a:srgbClr val="3B6FB6"/>
            </a:solidFill>
            <a:prstDash val="solid"/>
          </a:ln>
        </p:spPr>
        <p:txBody>
          <a:bodyPr/>
          <a:lstStyle/>
          <a:p>
            <a:endParaRPr lang="en-US"/>
          </a:p>
        </p:txBody>
      </p:sp>
      <p:sp>
        <p:nvSpPr>
          <p:cNvPr id="13" name="Shape 10"/>
          <p:cNvSpPr/>
          <p:nvPr/>
        </p:nvSpPr>
        <p:spPr>
          <a:xfrm>
            <a:off x="2450592" y="1097280"/>
            <a:ext cx="2057400" cy="384048"/>
          </a:xfrm>
          <a:prstGeom prst="rect">
            <a:avLst/>
          </a:prstGeom>
          <a:solidFill>
            <a:srgbClr val="3B6FB6"/>
          </a:solidFill>
          <a:ln w="12700">
            <a:solidFill>
              <a:srgbClr val="3B6FB6"/>
            </a:solidFill>
            <a:prstDash val="solid"/>
          </a:ln>
        </p:spPr>
        <p:txBody>
          <a:bodyPr/>
          <a:lstStyle/>
          <a:p>
            <a:endParaRPr lang="en-US"/>
          </a:p>
        </p:txBody>
      </p:sp>
      <p:sp>
        <p:nvSpPr>
          <p:cNvPr id="14" name="Text 11"/>
          <p:cNvSpPr/>
          <p:nvPr/>
        </p:nvSpPr>
        <p:spPr>
          <a:xfrm>
            <a:off x="2450592" y="1097280"/>
            <a:ext cx="2057400"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2000-2013</a:t>
            </a:r>
            <a:endParaRPr lang="en-US" sz="1300" dirty="0"/>
          </a:p>
        </p:txBody>
      </p:sp>
      <p:sp>
        <p:nvSpPr>
          <p:cNvPr id="15" name="Text 12"/>
          <p:cNvSpPr/>
          <p:nvPr/>
        </p:nvSpPr>
        <p:spPr>
          <a:xfrm>
            <a:off x="2560320" y="1554480"/>
            <a:ext cx="1837944" cy="457200"/>
          </a:xfrm>
          <a:prstGeom prst="rect">
            <a:avLst/>
          </a:prstGeom>
          <a:noFill/>
          <a:ln/>
        </p:spPr>
        <p:txBody>
          <a:bodyPr wrap="square" lIns="0" tIns="0" rIns="0" bIns="0" rtlCol="0" anchor="ctr"/>
          <a:lstStyle/>
          <a:p>
            <a:pPr marL="0" indent="0">
              <a:buNone/>
            </a:pPr>
            <a:r>
              <a:rPr lang="en-US" b="1" dirty="0">
                <a:solidFill>
                  <a:srgbClr val="14213D"/>
                </a:solidFill>
                <a:latin typeface="Calibri" pitchFamily="34" charset="0"/>
                <a:ea typeface="Calibri" pitchFamily="34" charset="-122"/>
                <a:cs typeface="Calibri" pitchFamily="34" charset="-120"/>
              </a:rPr>
              <a:t>Poisoned Code &amp; Stolen Access</a:t>
            </a:r>
            <a:endParaRPr lang="en-US" dirty="0"/>
          </a:p>
        </p:txBody>
      </p:sp>
      <p:sp>
        <p:nvSpPr>
          <p:cNvPr id="16" name="Text 13"/>
          <p:cNvSpPr/>
          <p:nvPr/>
        </p:nvSpPr>
        <p:spPr>
          <a:xfrm>
            <a:off x="2560320" y="2153412"/>
            <a:ext cx="1837944" cy="1152144"/>
          </a:xfrm>
          <a:prstGeom prst="rect">
            <a:avLst/>
          </a:prstGeom>
          <a:noFill/>
          <a:ln/>
        </p:spPr>
        <p:txBody>
          <a:bodyPr wrap="square" lIns="0" tIns="0" rIns="0" bIns="0" rtlCol="0" anchor="t"/>
          <a:lstStyle/>
          <a:p>
            <a:pPr marL="0" indent="0">
              <a:buNone/>
            </a:pPr>
            <a:r>
              <a:rPr lang="en-US" sz="1400" dirty="0">
                <a:solidFill>
                  <a:srgbClr val="2B3550"/>
                </a:solidFill>
                <a:latin typeface="Calibri" pitchFamily="34" charset="0"/>
                <a:ea typeface="Calibri" pitchFamily="34" charset="-122"/>
                <a:cs typeface="Calibri" pitchFamily="34" charset="-120"/>
              </a:rPr>
              <a:t>Malicious updates, open-source poisoning, and stolen supplier credentials used to reach the real target</a:t>
            </a:r>
            <a:endParaRPr lang="en-US" sz="1400" dirty="0"/>
          </a:p>
        </p:txBody>
      </p:sp>
      <p:sp>
        <p:nvSpPr>
          <p:cNvPr id="19" name="Shape 16"/>
          <p:cNvSpPr/>
          <p:nvPr/>
        </p:nvSpPr>
        <p:spPr>
          <a:xfrm>
            <a:off x="4626864" y="1097280"/>
            <a:ext cx="2057400" cy="3337560"/>
          </a:xfrm>
          <a:prstGeom prst="rect">
            <a:avLst/>
          </a:prstGeom>
          <a:solidFill>
            <a:srgbClr val="F3F7FB"/>
          </a:solidFill>
          <a:ln w="12700">
            <a:solidFill>
              <a:srgbClr val="1F7AC0"/>
            </a:solidFill>
            <a:prstDash val="solid"/>
          </a:ln>
        </p:spPr>
        <p:txBody>
          <a:bodyPr/>
          <a:lstStyle/>
          <a:p>
            <a:endParaRPr lang="en-US"/>
          </a:p>
        </p:txBody>
      </p:sp>
      <p:sp>
        <p:nvSpPr>
          <p:cNvPr id="20" name="Shape 17"/>
          <p:cNvSpPr/>
          <p:nvPr/>
        </p:nvSpPr>
        <p:spPr>
          <a:xfrm>
            <a:off x="4626864" y="1097280"/>
            <a:ext cx="2057400" cy="384048"/>
          </a:xfrm>
          <a:prstGeom prst="rect">
            <a:avLst/>
          </a:prstGeom>
          <a:solidFill>
            <a:srgbClr val="1F7AC0"/>
          </a:solidFill>
          <a:ln w="12700">
            <a:solidFill>
              <a:srgbClr val="1F7AC0"/>
            </a:solidFill>
            <a:prstDash val="solid"/>
          </a:ln>
        </p:spPr>
        <p:txBody>
          <a:bodyPr/>
          <a:lstStyle/>
          <a:p>
            <a:endParaRPr lang="en-US" dirty="0"/>
          </a:p>
        </p:txBody>
      </p:sp>
      <p:sp>
        <p:nvSpPr>
          <p:cNvPr id="21" name="Text 18"/>
          <p:cNvSpPr/>
          <p:nvPr/>
        </p:nvSpPr>
        <p:spPr>
          <a:xfrm>
            <a:off x="4626864" y="1097280"/>
            <a:ext cx="2057400"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2014-Present</a:t>
            </a:r>
            <a:endParaRPr lang="en-US" sz="1300" dirty="0"/>
          </a:p>
        </p:txBody>
      </p:sp>
      <p:sp>
        <p:nvSpPr>
          <p:cNvPr id="22" name="Text 19"/>
          <p:cNvSpPr/>
          <p:nvPr/>
        </p:nvSpPr>
        <p:spPr>
          <a:xfrm>
            <a:off x="4736592" y="1554480"/>
            <a:ext cx="1837944" cy="457200"/>
          </a:xfrm>
          <a:prstGeom prst="rect">
            <a:avLst/>
          </a:prstGeom>
          <a:noFill/>
          <a:ln/>
        </p:spPr>
        <p:txBody>
          <a:bodyPr wrap="square" lIns="0" tIns="0" rIns="0" bIns="0" rtlCol="0" anchor="ctr"/>
          <a:lstStyle/>
          <a:p>
            <a:pPr marL="0" indent="0">
              <a:buNone/>
            </a:pPr>
            <a:r>
              <a:rPr lang="en-US" b="1" dirty="0">
                <a:solidFill>
                  <a:srgbClr val="14213D"/>
                </a:solidFill>
                <a:latin typeface="Calibri" pitchFamily="34" charset="0"/>
                <a:ea typeface="Calibri" pitchFamily="34" charset="-122"/>
                <a:cs typeface="Calibri" pitchFamily="34" charset="-120"/>
              </a:rPr>
              <a:t>Amplification</a:t>
            </a:r>
            <a:endParaRPr lang="en-US" dirty="0"/>
          </a:p>
        </p:txBody>
      </p:sp>
      <p:sp>
        <p:nvSpPr>
          <p:cNvPr id="23" name="Text 20"/>
          <p:cNvSpPr/>
          <p:nvPr/>
        </p:nvSpPr>
        <p:spPr>
          <a:xfrm>
            <a:off x="4736592" y="2153412"/>
            <a:ext cx="1837944" cy="1892808"/>
          </a:xfrm>
          <a:prstGeom prst="rect">
            <a:avLst/>
          </a:prstGeom>
          <a:noFill/>
          <a:ln/>
        </p:spPr>
        <p:txBody>
          <a:bodyPr wrap="square" lIns="0" tIns="0" rIns="0" bIns="0" rtlCol="0" anchor="t"/>
          <a:lstStyle/>
          <a:p>
            <a:pPr marL="0" indent="0">
              <a:buNone/>
            </a:pPr>
            <a:r>
              <a:rPr lang="en-US" sz="1400" dirty="0">
                <a:solidFill>
                  <a:srgbClr val="2B3550"/>
                </a:solidFill>
                <a:latin typeface="Calibri" pitchFamily="34" charset="0"/>
                <a:ea typeface="Calibri" pitchFamily="34" charset="-122"/>
                <a:cs typeface="Calibri" pitchFamily="34" charset="-120"/>
              </a:rPr>
              <a:t>IT service providers, MSPs and trusted software updates become the delivery channel</a:t>
            </a:r>
          </a:p>
          <a:p>
            <a:endParaRPr lang="en-US" sz="1400" dirty="0"/>
          </a:p>
          <a:p>
            <a:r>
              <a:rPr lang="en-US" sz="1400" b="1" i="1" dirty="0"/>
              <a:t>Hit one vendor, reach thousands.</a:t>
            </a:r>
          </a:p>
        </p:txBody>
      </p:sp>
      <p:sp>
        <p:nvSpPr>
          <p:cNvPr id="26" name="Shape 23"/>
          <p:cNvSpPr/>
          <p:nvPr/>
        </p:nvSpPr>
        <p:spPr>
          <a:xfrm>
            <a:off x="6803136" y="1136142"/>
            <a:ext cx="2057400" cy="3298698"/>
          </a:xfrm>
          <a:prstGeom prst="rect">
            <a:avLst/>
          </a:prstGeom>
          <a:solidFill>
            <a:srgbClr val="FDF0EA"/>
          </a:solidFill>
          <a:ln w="25400">
            <a:solidFill>
              <a:srgbClr val="D9480F"/>
            </a:solidFill>
            <a:prstDash val="solid"/>
          </a:ln>
        </p:spPr>
        <p:txBody>
          <a:bodyPr/>
          <a:lstStyle/>
          <a:p>
            <a:endParaRPr lang="en-US"/>
          </a:p>
        </p:txBody>
      </p:sp>
      <p:sp>
        <p:nvSpPr>
          <p:cNvPr id="27" name="Shape 24"/>
          <p:cNvSpPr/>
          <p:nvPr/>
        </p:nvSpPr>
        <p:spPr>
          <a:xfrm>
            <a:off x="6803136" y="1097280"/>
            <a:ext cx="2057400" cy="384048"/>
          </a:xfrm>
          <a:prstGeom prst="rect">
            <a:avLst/>
          </a:prstGeom>
          <a:solidFill>
            <a:srgbClr val="D9480F"/>
          </a:solidFill>
          <a:ln w="12700">
            <a:solidFill>
              <a:srgbClr val="D9480F"/>
            </a:solidFill>
            <a:prstDash val="solid"/>
          </a:ln>
        </p:spPr>
        <p:txBody>
          <a:bodyPr/>
          <a:lstStyle/>
          <a:p>
            <a:endParaRPr lang="en-US"/>
          </a:p>
        </p:txBody>
      </p:sp>
      <p:sp>
        <p:nvSpPr>
          <p:cNvPr id="28" name="Text 25"/>
          <p:cNvSpPr/>
          <p:nvPr/>
        </p:nvSpPr>
        <p:spPr>
          <a:xfrm>
            <a:off x="6803136" y="1097280"/>
            <a:ext cx="2057400"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2020+</a:t>
            </a:r>
            <a:endParaRPr lang="en-US" sz="1300" dirty="0"/>
          </a:p>
        </p:txBody>
      </p:sp>
      <p:sp>
        <p:nvSpPr>
          <p:cNvPr id="29" name="Text 26"/>
          <p:cNvSpPr/>
          <p:nvPr/>
        </p:nvSpPr>
        <p:spPr>
          <a:xfrm>
            <a:off x="6912864" y="1554480"/>
            <a:ext cx="1837944" cy="457200"/>
          </a:xfrm>
          <a:prstGeom prst="rect">
            <a:avLst/>
          </a:prstGeom>
          <a:noFill/>
          <a:ln/>
        </p:spPr>
        <p:txBody>
          <a:bodyPr wrap="square" lIns="0" tIns="0" rIns="0" bIns="0" rtlCol="0" anchor="ctr"/>
          <a:lstStyle/>
          <a:p>
            <a:pPr marL="0" indent="0">
              <a:buNone/>
            </a:pPr>
            <a:r>
              <a:rPr lang="en-US" b="1" dirty="0">
                <a:solidFill>
                  <a:srgbClr val="14213D"/>
                </a:solidFill>
                <a:latin typeface="Calibri" pitchFamily="34" charset="0"/>
                <a:ea typeface="Calibri" pitchFamily="34" charset="-122"/>
                <a:cs typeface="Calibri" pitchFamily="34" charset="-120"/>
              </a:rPr>
              <a:t>Nation State Scale</a:t>
            </a:r>
            <a:endParaRPr lang="en-US" dirty="0"/>
          </a:p>
        </p:txBody>
      </p:sp>
      <p:sp>
        <p:nvSpPr>
          <p:cNvPr id="30" name="Text 27"/>
          <p:cNvSpPr/>
          <p:nvPr/>
        </p:nvSpPr>
        <p:spPr>
          <a:xfrm>
            <a:off x="6912864" y="2029968"/>
            <a:ext cx="1837944" cy="612648"/>
          </a:xfrm>
          <a:prstGeom prst="rect">
            <a:avLst/>
          </a:prstGeom>
          <a:noFill/>
          <a:ln/>
        </p:spPr>
        <p:txBody>
          <a:bodyPr wrap="square" lIns="0" tIns="0" rIns="0" bIns="0" rtlCol="0" anchor="t"/>
          <a:lstStyle/>
          <a:p>
            <a:r>
              <a:rPr lang="en-US" sz="1600" dirty="0"/>
              <a:t>Long-term espionage and pre-positioning</a:t>
            </a:r>
            <a:br>
              <a:rPr lang="en-US" sz="1050" dirty="0">
                <a:solidFill>
                  <a:srgbClr val="2B3550"/>
                </a:solidFill>
                <a:latin typeface="Calibri" pitchFamily="34" charset="0"/>
                <a:ea typeface="Calibri" pitchFamily="34" charset="-122"/>
                <a:cs typeface="Calibri" pitchFamily="34" charset="-120"/>
              </a:rPr>
            </a:br>
            <a:endParaRPr lang="en-US" sz="1050" dirty="0"/>
          </a:p>
        </p:txBody>
      </p:sp>
      <p:sp>
        <p:nvSpPr>
          <p:cNvPr id="31" name="Shape 28"/>
          <p:cNvSpPr/>
          <p:nvPr/>
        </p:nvSpPr>
        <p:spPr>
          <a:xfrm>
            <a:off x="6894576" y="2976372"/>
            <a:ext cx="1837944" cy="0"/>
          </a:xfrm>
          <a:prstGeom prst="line">
            <a:avLst/>
          </a:prstGeom>
          <a:noFill/>
          <a:ln w="12700">
            <a:solidFill>
              <a:srgbClr val="D5DCE6"/>
            </a:solidFill>
            <a:prstDash val="solid"/>
          </a:ln>
        </p:spPr>
        <p:txBody>
          <a:bodyPr/>
          <a:lstStyle/>
          <a:p>
            <a:endParaRPr lang="en-US"/>
          </a:p>
        </p:txBody>
      </p:sp>
      <p:sp>
        <p:nvSpPr>
          <p:cNvPr id="34" name="Text 31"/>
          <p:cNvSpPr/>
          <p:nvPr/>
        </p:nvSpPr>
        <p:spPr>
          <a:xfrm>
            <a:off x="6967728" y="3858768"/>
            <a:ext cx="1728216" cy="475488"/>
          </a:xfrm>
          <a:prstGeom prst="rect">
            <a:avLst/>
          </a:prstGeom>
          <a:noFill/>
          <a:ln/>
        </p:spPr>
        <p:txBody>
          <a:bodyPr wrap="square" lIns="0" tIns="0" rIns="0" bIns="0" rtlCol="0" anchor="ctr"/>
          <a:lstStyle/>
          <a:p>
            <a:pPr marL="0" indent="0">
              <a:buNone/>
            </a:pPr>
            <a:endParaRPr lang="en-US" sz="950" dirty="0"/>
          </a:p>
        </p:txBody>
      </p:sp>
      <p:sp>
        <p:nvSpPr>
          <p:cNvPr id="35" name="Shape 32"/>
          <p:cNvSpPr/>
          <p:nvPr/>
        </p:nvSpPr>
        <p:spPr>
          <a:xfrm>
            <a:off x="274320" y="4544568"/>
            <a:ext cx="8595360" cy="384048"/>
          </a:xfrm>
          <a:prstGeom prst="rect">
            <a:avLst/>
          </a:prstGeom>
          <a:solidFill>
            <a:srgbClr val="EAF2FA"/>
          </a:solidFill>
          <a:ln w="12700">
            <a:solidFill>
              <a:srgbClr val="1F7AC0"/>
            </a:solidFill>
            <a:prstDash val="solid"/>
          </a:ln>
        </p:spPr>
        <p:txBody>
          <a:bodyPr/>
          <a:lstStyle/>
          <a:p>
            <a:endParaRPr lang="en-US"/>
          </a:p>
        </p:txBody>
      </p:sp>
      <p:sp>
        <p:nvSpPr>
          <p:cNvPr id="36" name="Text 33"/>
          <p:cNvSpPr/>
          <p:nvPr/>
        </p:nvSpPr>
        <p:spPr>
          <a:xfrm>
            <a:off x="411480" y="4544568"/>
            <a:ext cx="8321040" cy="384048"/>
          </a:xfrm>
          <a:prstGeom prst="rect">
            <a:avLst/>
          </a:prstGeom>
          <a:noFill/>
          <a:ln/>
        </p:spPr>
        <p:txBody>
          <a:bodyPr wrap="square" lIns="0" tIns="0" rIns="0" bIns="0" rtlCol="0" anchor="ctr"/>
          <a:lstStyle/>
          <a:p>
            <a:pPr marL="0" indent="0">
              <a:buNone/>
            </a:pPr>
            <a:r>
              <a:rPr lang="en-US" sz="1400" i="1" dirty="0">
                <a:solidFill>
                  <a:srgbClr val="1F7AC0"/>
                </a:solidFill>
                <a:latin typeface="Calibri" pitchFamily="34" charset="0"/>
                <a:ea typeface="Calibri" pitchFamily="34" charset="-122"/>
                <a:cs typeface="Calibri" pitchFamily="34" charset="-120"/>
              </a:rPr>
              <a:t>Third parties were involved in 48% of breaches in 2026, up from 30% in 2025 (Verizon Data Breach Investigations Report)</a:t>
            </a:r>
            <a:endParaRPr lang="en-US" sz="1400" dirty="0"/>
          </a:p>
        </p:txBody>
      </p:sp>
      <p:sp>
        <p:nvSpPr>
          <p:cNvPr id="38" name="Text 26">
            <a:extLst>
              <a:ext uri="{FF2B5EF4-FFF2-40B4-BE49-F238E27FC236}">
                <a16:creationId xmlns:a16="http://schemas.microsoft.com/office/drawing/2014/main" id="{0C910C4A-C291-69FE-B293-F7DE8E86D1BC}"/>
              </a:ext>
            </a:extLst>
          </p:cNvPr>
          <p:cNvSpPr/>
          <p:nvPr/>
        </p:nvSpPr>
        <p:spPr>
          <a:xfrm>
            <a:off x="6894576" y="3015235"/>
            <a:ext cx="1837944" cy="457200"/>
          </a:xfrm>
          <a:prstGeom prst="rect">
            <a:avLst/>
          </a:prstGeom>
          <a:noFill/>
          <a:ln/>
        </p:spPr>
        <p:txBody>
          <a:bodyPr wrap="square" lIns="0" tIns="0" rIns="0" bIns="0" rtlCol="0" anchor="ctr"/>
          <a:lstStyle/>
          <a:p>
            <a:pPr marL="0" indent="0">
              <a:buNone/>
            </a:pPr>
            <a:r>
              <a:rPr lang="en-US" b="1" dirty="0">
                <a:solidFill>
                  <a:srgbClr val="14213D"/>
                </a:solidFill>
                <a:latin typeface="Calibri" pitchFamily="34" charset="0"/>
                <a:ea typeface="Calibri" pitchFamily="34" charset="-122"/>
                <a:cs typeface="Calibri" pitchFamily="34" charset="-120"/>
              </a:rPr>
              <a:t>AI Era</a:t>
            </a:r>
            <a:endParaRPr lang="en-US" dirty="0"/>
          </a:p>
        </p:txBody>
      </p:sp>
      <p:sp>
        <p:nvSpPr>
          <p:cNvPr id="42" name="Text 27">
            <a:extLst>
              <a:ext uri="{FF2B5EF4-FFF2-40B4-BE49-F238E27FC236}">
                <a16:creationId xmlns:a16="http://schemas.microsoft.com/office/drawing/2014/main" id="{E68EBE0F-2A5E-47A2-3697-934FF059ADCA}"/>
              </a:ext>
            </a:extLst>
          </p:cNvPr>
          <p:cNvSpPr/>
          <p:nvPr/>
        </p:nvSpPr>
        <p:spPr>
          <a:xfrm>
            <a:off x="6912864" y="3272486"/>
            <a:ext cx="1837944" cy="612648"/>
          </a:xfrm>
          <a:prstGeom prst="rect">
            <a:avLst/>
          </a:prstGeom>
          <a:noFill/>
          <a:ln/>
        </p:spPr>
        <p:txBody>
          <a:bodyPr wrap="square" lIns="0" tIns="0" rIns="0" bIns="0" rtlCol="0" anchor="t"/>
          <a:lstStyle/>
          <a:p>
            <a:br>
              <a:rPr lang="en-US" sz="1400" dirty="0">
                <a:solidFill>
                  <a:srgbClr val="2B3550"/>
                </a:solidFill>
                <a:latin typeface="Calibri" pitchFamily="34" charset="0"/>
                <a:ea typeface="Calibri" pitchFamily="34" charset="-122"/>
                <a:cs typeface="Calibri" pitchFamily="34" charset="-120"/>
              </a:rPr>
            </a:br>
            <a:r>
              <a:rPr lang="en-US" sz="1400" dirty="0">
                <a:solidFill>
                  <a:srgbClr val="2B3550"/>
                </a:solidFill>
                <a:latin typeface="Calibri" pitchFamily="34" charset="0"/>
                <a:ea typeface="Calibri" pitchFamily="34" charset="-122"/>
                <a:cs typeface="Calibri" pitchFamily="34" charset="-120"/>
              </a:rPr>
              <a:t>Invisible attacks at machine speed</a:t>
            </a:r>
            <a:endParaRPr lang="en-US" sz="1400" dirty="0"/>
          </a:p>
        </p:txBody>
      </p:sp>
      <p:sp>
        <p:nvSpPr>
          <p:cNvPr id="44" name="Shape 24">
            <a:extLst>
              <a:ext uri="{FF2B5EF4-FFF2-40B4-BE49-F238E27FC236}">
                <a16:creationId xmlns:a16="http://schemas.microsoft.com/office/drawing/2014/main" id="{B65E229E-13BB-5618-B33D-5F1A13AB098E}"/>
              </a:ext>
            </a:extLst>
          </p:cNvPr>
          <p:cNvSpPr/>
          <p:nvPr/>
        </p:nvSpPr>
        <p:spPr>
          <a:xfrm>
            <a:off x="6817135" y="2712262"/>
            <a:ext cx="2057400" cy="264110"/>
          </a:xfrm>
          <a:prstGeom prst="rect">
            <a:avLst/>
          </a:prstGeom>
          <a:solidFill>
            <a:srgbClr val="D9480F"/>
          </a:solidFill>
          <a:ln w="12700">
            <a:solidFill>
              <a:srgbClr val="D9480F"/>
            </a:solidFill>
            <a:prstDash val="solid"/>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SUPPLY CHAIN THREAT LANDSCAPE</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Landmark Supply Chain Attacks: 2011-2016</a:t>
            </a:r>
            <a:endParaRPr lang="en-US" sz="2400" dirty="0"/>
          </a:p>
        </p:txBody>
      </p:sp>
      <p:graphicFrame>
        <p:nvGraphicFramePr>
          <p:cNvPr id="7" name="Table 0"/>
          <p:cNvGraphicFramePr>
            <a:graphicFrameLocks noGrp="1"/>
          </p:cNvGraphicFramePr>
          <p:nvPr/>
        </p:nvGraphicFramePr>
        <p:xfrm>
          <a:off x="274320" y="1097280"/>
          <a:ext cx="8595360" cy="3063240"/>
        </p:xfrm>
        <a:graphic>
          <a:graphicData uri="http://schemas.openxmlformats.org/drawingml/2006/table">
            <a:tbl>
              <a:tblPr/>
              <a:tblGrid>
                <a:gridCol w="1325880">
                  <a:extLst>
                    <a:ext uri="{9D8B030D-6E8A-4147-A177-3AD203B41FA5}">
                      <a16:colId xmlns:a16="http://schemas.microsoft.com/office/drawing/2014/main" val="20000"/>
                    </a:ext>
                  </a:extLst>
                </a:gridCol>
                <a:gridCol w="7269480">
                  <a:extLst>
                    <a:ext uri="{9D8B030D-6E8A-4147-A177-3AD203B41FA5}">
                      <a16:colId xmlns:a16="http://schemas.microsoft.com/office/drawing/2014/main" val="20001"/>
                    </a:ext>
                  </a:extLst>
                </a:gridCol>
              </a:tblGrid>
              <a:tr h="0">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2011</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700" b="1" dirty="0">
                          <a:solidFill>
                            <a:srgbClr val="14213D"/>
                          </a:solidFill>
                          <a:latin typeface="Calibri" pitchFamily="34" charset="0"/>
                          <a:ea typeface="Calibri" pitchFamily="34" charset="-122"/>
                          <a:cs typeface="Calibri" pitchFamily="34" charset="-120"/>
                        </a:rPr>
                        <a:t>RSA SecurID </a:t>
                      </a:r>
                      <a:r>
                        <a:rPr lang="en-US" sz="1700" dirty="0">
                          <a:solidFill>
                            <a:srgbClr val="2B3550"/>
                          </a:solidFill>
                          <a:latin typeface="Calibri" pitchFamily="34" charset="0"/>
                          <a:ea typeface="Calibri" pitchFamily="34" charset="-122"/>
                          <a:cs typeface="Calibri" pitchFamily="34" charset="-120"/>
                        </a:rPr>
                        <a:t>(breached via phishing) → stolen token data used against Lockheed Martin, a US defense contractor; detected and stopped</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0"/>
                  </a:ext>
                </a:extLst>
              </a:tr>
              <a:tr h="0">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2011-2018</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700" b="1" dirty="0">
                          <a:solidFill>
                            <a:srgbClr val="14213D"/>
                          </a:solidFill>
                          <a:latin typeface="Calibri" pitchFamily="34" charset="0"/>
                          <a:ea typeface="Calibri" pitchFamily="34" charset="-122"/>
                          <a:cs typeface="Calibri" pitchFamily="34" charset="-120"/>
                        </a:rPr>
                        <a:t>Winnti Umbrella </a:t>
                      </a:r>
                      <a:r>
                        <a:rPr lang="en-US" sz="1700" dirty="0">
                          <a:solidFill>
                            <a:srgbClr val="2B3550"/>
                          </a:solidFill>
                          <a:latin typeface="Calibri" pitchFamily="34" charset="0"/>
                          <a:ea typeface="Calibri" pitchFamily="34" charset="-122"/>
                          <a:cs typeface="Calibri" pitchFamily="34" charset="-120"/>
                        </a:rPr>
                        <a:t>(Chinese APT collective) steals code-signing certificates, then ships trojanized updates → NetSarang (2017), CCleaner (2017, 2.27M users), ASUS (2018, ~1M users)</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1"/>
                  </a:ext>
                </a:extLst>
              </a:tr>
              <a:tr h="0">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2013</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700" b="1" dirty="0">
                          <a:solidFill>
                            <a:srgbClr val="14213D"/>
                          </a:solidFill>
                          <a:latin typeface="Calibri" pitchFamily="34" charset="0"/>
                          <a:ea typeface="Calibri" pitchFamily="34" charset="-122"/>
                          <a:cs typeface="Calibri" pitchFamily="34" charset="-120"/>
                        </a:rPr>
                        <a:t>Fazio Mechanical Services </a:t>
                      </a:r>
                      <a:r>
                        <a:rPr lang="en-US" sz="1700" dirty="0">
                          <a:solidFill>
                            <a:srgbClr val="2B3550"/>
                          </a:solidFill>
                          <a:latin typeface="Calibri" pitchFamily="34" charset="0"/>
                          <a:ea typeface="Calibri" pitchFamily="34" charset="-122"/>
                          <a:cs typeface="Calibri" pitchFamily="34" charset="-120"/>
                        </a:rPr>
                        <a:t>(HVAC firm) → Target</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2"/>
                  </a:ext>
                </a:extLst>
              </a:tr>
              <a:tr h="0">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2014-2019</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700" b="1" dirty="0">
                          <a:solidFill>
                            <a:srgbClr val="14213D"/>
                          </a:solidFill>
                          <a:latin typeface="Calibri" pitchFamily="34" charset="0"/>
                          <a:ea typeface="Calibri" pitchFamily="34" charset="-122"/>
                          <a:cs typeface="Calibri" pitchFamily="34" charset="-120"/>
                        </a:rPr>
                        <a:t>Cloud Hopper: </a:t>
                      </a:r>
                      <a:r>
                        <a:rPr lang="en-US" sz="1700" dirty="0">
                          <a:solidFill>
                            <a:srgbClr val="2B3550"/>
                          </a:solidFill>
                          <a:latin typeface="Calibri" pitchFamily="34" charset="0"/>
                          <a:ea typeface="Calibri" pitchFamily="34" charset="-122"/>
                          <a:cs typeface="Calibri" pitchFamily="34" charset="-120"/>
                        </a:rPr>
                        <a:t>tech service providers (HPE, IBM, Fujitsu) → their clients, incl. Ericsson and Sabre</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3"/>
                  </a:ext>
                </a:extLst>
              </a:tr>
              <a:tr h="0">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2016</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700" b="1" dirty="0">
                          <a:solidFill>
                            <a:srgbClr val="14213D"/>
                          </a:solidFill>
                          <a:latin typeface="Calibri" pitchFamily="34" charset="0"/>
                          <a:ea typeface="Calibri" pitchFamily="34" charset="-122"/>
                          <a:cs typeface="Calibri" pitchFamily="34" charset="-120"/>
                        </a:rPr>
                        <a:t>Dyn </a:t>
                      </a:r>
                      <a:r>
                        <a:rPr lang="en-US" sz="1700" dirty="0">
                          <a:solidFill>
                            <a:srgbClr val="2B3550"/>
                          </a:solidFill>
                          <a:latin typeface="Calibri" pitchFamily="34" charset="0"/>
                          <a:ea typeface="Calibri" pitchFamily="34" charset="-122"/>
                          <a:cs typeface="Calibri" pitchFamily="34" charset="-120"/>
                        </a:rPr>
                        <a:t>(Mirai botnet) → Reddit, Twitter, Airbnb and others knocked offline</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SUPPLY CHAIN THREAT LANDSCAPE</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Landmark Supply Chain Attacks: 2020-2023</a:t>
            </a:r>
            <a:endParaRPr lang="en-US" sz="2400" dirty="0"/>
          </a:p>
        </p:txBody>
      </p:sp>
      <p:graphicFrame>
        <p:nvGraphicFramePr>
          <p:cNvPr id="7" name="Table 0"/>
          <p:cNvGraphicFramePr>
            <a:graphicFrameLocks noGrp="1"/>
          </p:cNvGraphicFramePr>
          <p:nvPr/>
        </p:nvGraphicFramePr>
        <p:xfrm>
          <a:off x="274320" y="1097280"/>
          <a:ext cx="8595360" cy="2779776"/>
        </p:xfrm>
        <a:graphic>
          <a:graphicData uri="http://schemas.openxmlformats.org/drawingml/2006/table">
            <a:tbl>
              <a:tblPr/>
              <a:tblGrid>
                <a:gridCol w="1005840">
                  <a:extLst>
                    <a:ext uri="{9D8B030D-6E8A-4147-A177-3AD203B41FA5}">
                      <a16:colId xmlns:a16="http://schemas.microsoft.com/office/drawing/2014/main" val="20000"/>
                    </a:ext>
                  </a:extLst>
                </a:gridCol>
                <a:gridCol w="7589520">
                  <a:extLst>
                    <a:ext uri="{9D8B030D-6E8A-4147-A177-3AD203B41FA5}">
                      <a16:colId xmlns:a16="http://schemas.microsoft.com/office/drawing/2014/main" val="20001"/>
                    </a:ext>
                  </a:extLst>
                </a:gridCol>
              </a:tblGrid>
              <a:tr h="0">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2020</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800" b="1" dirty="0">
                          <a:solidFill>
                            <a:srgbClr val="14213D"/>
                          </a:solidFill>
                          <a:latin typeface="Calibri" pitchFamily="34" charset="0"/>
                          <a:ea typeface="Calibri" pitchFamily="34" charset="-122"/>
                          <a:cs typeface="Calibri" pitchFamily="34" charset="-120"/>
                        </a:rPr>
                        <a:t>SolarWinds / SUNBURST </a:t>
                      </a:r>
                      <a:r>
                        <a:rPr lang="en-US" sz="1800" dirty="0">
                          <a:solidFill>
                            <a:srgbClr val="2B3550"/>
                          </a:solidFill>
                          <a:latin typeface="Calibri" pitchFamily="34" charset="0"/>
                          <a:ea typeface="Calibri" pitchFamily="34" charset="-122"/>
                          <a:cs typeface="Calibri" pitchFamily="34" charset="-120"/>
                        </a:rPr>
                        <a:t>→ up to 18,000 orgs installed a backdoor via a trusted software update, incl. Treasury, DoJ and DHS</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0"/>
                  </a:ext>
                </a:extLst>
              </a:tr>
              <a:tr h="0">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2021</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800" b="1" dirty="0">
                          <a:solidFill>
                            <a:srgbClr val="14213D"/>
                          </a:solidFill>
                          <a:latin typeface="Calibri" pitchFamily="34" charset="0"/>
                          <a:ea typeface="Calibri" pitchFamily="34" charset="-122"/>
                          <a:cs typeface="Calibri" pitchFamily="34" charset="-120"/>
                        </a:rPr>
                        <a:t>Kaseya VSA </a:t>
                      </a:r>
                      <a:r>
                        <a:rPr lang="en-US" sz="1800" dirty="0">
                          <a:solidFill>
                            <a:srgbClr val="2B3550"/>
                          </a:solidFill>
                          <a:latin typeface="Calibri" pitchFamily="34" charset="0"/>
                          <a:ea typeface="Calibri" pitchFamily="34" charset="-122"/>
                          <a:cs typeface="Calibri" pitchFamily="34" charset="-120"/>
                        </a:rPr>
                        <a:t>→ zero-day in an MSP management platform; REvil ransomware reached up to 1,500 downstream businesses in hours</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1"/>
                  </a:ext>
                </a:extLst>
              </a:tr>
              <a:tr h="0">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2022</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800" b="1" dirty="0">
                          <a:solidFill>
                            <a:srgbClr val="14213D"/>
                          </a:solidFill>
                          <a:latin typeface="Calibri" pitchFamily="34" charset="0"/>
                          <a:ea typeface="Calibri" pitchFamily="34" charset="-122"/>
                          <a:cs typeface="Calibri" pitchFamily="34" charset="-120"/>
                        </a:rPr>
                        <a:t>LastPass </a:t>
                      </a:r>
                      <a:r>
                        <a:rPr lang="en-US" sz="1800" dirty="0">
                          <a:solidFill>
                            <a:srgbClr val="2B3550"/>
                          </a:solidFill>
                          <a:latin typeface="Calibri" pitchFamily="34" charset="0"/>
                          <a:ea typeface="Calibri" pitchFamily="34" charset="-122"/>
                          <a:cs typeface="Calibri" pitchFamily="34" charset="-120"/>
                        </a:rPr>
                        <a:t>→ encrypted vaults for ~33M users stolen; crypto seed phrases in vaults linked to $150M+ in theft</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2"/>
                  </a:ext>
                </a:extLst>
              </a:tr>
              <a:tr h="0">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2023</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800" b="1" dirty="0">
                          <a:solidFill>
                            <a:srgbClr val="14213D"/>
                          </a:solidFill>
                          <a:latin typeface="Calibri" pitchFamily="34" charset="0"/>
                          <a:ea typeface="Calibri" pitchFamily="34" charset="-122"/>
                          <a:cs typeface="Calibri" pitchFamily="34" charset="-120"/>
                        </a:rPr>
                        <a:t>Okta </a:t>
                      </a:r>
                      <a:r>
                        <a:rPr lang="en-US" sz="1800" dirty="0">
                          <a:solidFill>
                            <a:srgbClr val="2B3550"/>
                          </a:solidFill>
                          <a:latin typeface="Calibri" pitchFamily="34" charset="0"/>
                          <a:ea typeface="Calibri" pitchFamily="34" charset="-122"/>
                          <a:cs typeface="Calibri" pitchFamily="34" charset="-120"/>
                        </a:rPr>
                        <a:t>support-system breach → downstream victims 1Password, BeyondTrust and Cloudflare</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SUPPLY CHAIN THREAT LANDSCAPE</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Landmark Supply Chain Attacks: 2025</a:t>
            </a:r>
            <a:endParaRPr lang="en-US" sz="2400" dirty="0"/>
          </a:p>
        </p:txBody>
      </p:sp>
      <p:graphicFrame>
        <p:nvGraphicFramePr>
          <p:cNvPr id="8" name="Table 0"/>
          <p:cNvGraphicFramePr>
            <a:graphicFrameLocks noGrp="1"/>
          </p:cNvGraphicFramePr>
          <p:nvPr/>
        </p:nvGraphicFramePr>
        <p:xfrm>
          <a:off x="274320" y="1097280"/>
          <a:ext cx="8595360" cy="2511552"/>
        </p:xfrm>
        <a:graphic>
          <a:graphicData uri="http://schemas.openxmlformats.org/drawingml/2006/table">
            <a:tbl>
              <a:tblPr/>
              <a:tblGrid>
                <a:gridCol w="914400">
                  <a:extLst>
                    <a:ext uri="{9D8B030D-6E8A-4147-A177-3AD203B41FA5}">
                      <a16:colId xmlns:a16="http://schemas.microsoft.com/office/drawing/2014/main" val="20000"/>
                    </a:ext>
                  </a:extLst>
                </a:gridCol>
                <a:gridCol w="7680960">
                  <a:extLst>
                    <a:ext uri="{9D8B030D-6E8A-4147-A177-3AD203B41FA5}">
                      <a16:colId xmlns:a16="http://schemas.microsoft.com/office/drawing/2014/main" val="20001"/>
                    </a:ext>
                  </a:extLst>
                </a:gridCol>
              </a:tblGrid>
              <a:tr h="0">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2025</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700" b="1" dirty="0">
                          <a:solidFill>
                            <a:srgbClr val="14213D"/>
                          </a:solidFill>
                          <a:latin typeface="Calibri" pitchFamily="34" charset="0"/>
                          <a:ea typeface="Calibri" pitchFamily="34" charset="-122"/>
                          <a:cs typeface="Calibri" pitchFamily="34" charset="-120"/>
                        </a:rPr>
                        <a:t>Salesforce customers (ShinyHunters vishing): one phone script, 90+ brands</a:t>
                      </a:r>
                      <a:endParaRPr lang="en-US" sz="1700" dirty="0">
                        <a:latin typeface="Calibri" charset="0"/>
                        <a:ea typeface="Calibri" charset="0"/>
                        <a:cs typeface="Calibri" charset="0"/>
                      </a:endParaRPr>
                    </a:p>
                    <a:p>
                      <a:pPr marL="0" indent="0">
                        <a:buNone/>
                      </a:pPr>
                      <a:r>
                        <a:rPr lang="en-US" sz="1700" dirty="0">
                          <a:solidFill>
                            <a:srgbClr val="2B3550"/>
                          </a:solidFill>
                          <a:latin typeface="Calibri" pitchFamily="34" charset="0"/>
                          <a:ea typeface="Calibri" pitchFamily="34" charset="-122"/>
                          <a:cs typeface="Calibri" pitchFamily="34" charset="-120"/>
                        </a:rPr>
                        <a:t>▸ Fake IT help-desk calls got staff to approve a rogue app; Salesforce itself was not breached</a:t>
                      </a:r>
                      <a:endParaRPr lang="en-US" sz="1700" dirty="0">
                        <a:latin typeface="Calibri" charset="0"/>
                        <a:ea typeface="Calibri" charset="0"/>
                        <a:cs typeface="Calibri" charset="0"/>
                      </a:endParaRPr>
                    </a:p>
                    <a:p>
                      <a:pPr marL="0" indent="0">
                        <a:buNone/>
                      </a:pPr>
                      <a:r>
                        <a:rPr lang="en-US" sz="1700" dirty="0">
                          <a:solidFill>
                            <a:srgbClr val="2B3550"/>
                          </a:solidFill>
                          <a:latin typeface="Calibri" pitchFamily="34" charset="0"/>
                          <a:ea typeface="Calibri" pitchFamily="34" charset="-122"/>
                          <a:cs typeface="Calibri" pitchFamily="34" charset="-120"/>
                        </a:rPr>
                        <a:t>▸ Qantas (5.7M customers leaked), Allianz Life, Google, Adidas, LVMH and more</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0"/>
                  </a:ext>
                </a:extLst>
              </a:tr>
              <a:tr h="0">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2025</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700" b="1" dirty="0">
                          <a:solidFill>
                            <a:srgbClr val="14213D"/>
                          </a:solidFill>
                          <a:latin typeface="Calibri" pitchFamily="34" charset="0"/>
                          <a:ea typeface="Calibri" pitchFamily="34" charset="-122"/>
                          <a:cs typeface="Calibri" pitchFamily="34" charset="-120"/>
                        </a:rPr>
                        <a:t>Salesloft-Drift: </a:t>
                      </a:r>
                      <a:r>
                        <a:rPr lang="en-US" sz="1700" dirty="0">
                          <a:solidFill>
                            <a:srgbClr val="2B3550"/>
                          </a:solidFill>
                          <a:latin typeface="Calibri" pitchFamily="34" charset="0"/>
                          <a:ea typeface="Calibri" pitchFamily="34" charset="-122"/>
                          <a:cs typeface="Calibri" pitchFamily="34" charset="-120"/>
                        </a:rPr>
                        <a:t>GitHub → Drift chatbot tokens → Salesforce data at 700+ orgs, incl. Cloudflare, Palo Alto Networks, Proofpoint and Zscaler</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1"/>
                  </a:ext>
                </a:extLst>
              </a:tr>
              <a:tr h="0">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2025</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F7AC0"/>
                    </a:solidFill>
                  </a:tcPr>
                </a:tc>
                <a:tc>
                  <a:txBody>
                    <a:bodyPr/>
                    <a:lstStyle/>
                    <a:p>
                      <a:pPr marL="0" indent="0">
                        <a:buNone/>
                      </a:pPr>
                      <a:r>
                        <a:rPr lang="en-US" sz="1700" b="1" dirty="0">
                          <a:solidFill>
                            <a:srgbClr val="14213D"/>
                          </a:solidFill>
                          <a:latin typeface="Calibri" pitchFamily="34" charset="0"/>
                          <a:ea typeface="Calibri" pitchFamily="34" charset="-122"/>
                          <a:cs typeface="Calibri" pitchFamily="34" charset="-120"/>
                        </a:rPr>
                        <a:t>GTG-1002: </a:t>
                      </a:r>
                      <a:r>
                        <a:rPr lang="en-US" sz="1700" dirty="0">
                          <a:solidFill>
                            <a:srgbClr val="2B3550"/>
                          </a:solidFill>
                          <a:latin typeface="Calibri" pitchFamily="34" charset="0"/>
                          <a:ea typeface="Calibri" pitchFamily="34" charset="-122"/>
                          <a:cs typeface="Calibri" pitchFamily="34" charset="-120"/>
                        </a:rPr>
                        <a:t>Chinese state group used Claude to run a spy campaign against ~30 orgs, the first reported AI-orchestrated attack (case study ahead)</a:t>
                      </a:r>
                      <a:endParaRPr lang="en-US" sz="17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37160"/>
            <a:ext cx="6400800" cy="256032"/>
          </a:xfrm>
          <a:prstGeom prst="rect">
            <a:avLst/>
          </a:prstGeom>
          <a:noFill/>
          <a:ln/>
        </p:spPr>
        <p:txBody>
          <a:bodyPr wrap="square" lIns="0" tIns="0" rIns="0" bIns="0" rtlCol="0" anchor="ctr"/>
          <a:lstStyle/>
          <a:p>
            <a:pPr marL="0" indent="0">
              <a:buNone/>
            </a:pPr>
            <a:r>
              <a:rPr lang="en-US" sz="900" b="1" kern="0" spc="300" dirty="0">
                <a:solidFill>
                  <a:srgbClr val="1F7AC0"/>
                </a:solidFill>
                <a:latin typeface="Calibri" pitchFamily="34" charset="0"/>
                <a:ea typeface="Calibri" pitchFamily="34" charset="-122"/>
                <a:cs typeface="Calibri" pitchFamily="34" charset="-120"/>
              </a:rPr>
              <a:t>SUPPLY CHAIN THREAT LANDSCAPE</a:t>
            </a:r>
            <a:endParaRPr lang="en-US" sz="900" dirty="0"/>
          </a:p>
        </p:txBody>
      </p:sp>
      <p:sp>
        <p:nvSpPr>
          <p:cNvPr id="6" name="Text 3"/>
          <p:cNvSpPr/>
          <p:nvPr/>
        </p:nvSpPr>
        <p:spPr>
          <a:xfrm>
            <a:off x="274320" y="457200"/>
            <a:ext cx="8595360" cy="530352"/>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Nation-State Typhoon Campaigns: China's Supply Chain Playbook</a:t>
            </a:r>
            <a:endParaRPr lang="en-US" sz="2400" dirty="0"/>
          </a:p>
        </p:txBody>
      </p:sp>
      <p:sp>
        <p:nvSpPr>
          <p:cNvPr id="7" name="Shape 4"/>
          <p:cNvSpPr/>
          <p:nvPr/>
        </p:nvSpPr>
        <p:spPr>
          <a:xfrm>
            <a:off x="274320" y="1024128"/>
            <a:ext cx="8595360" cy="402336"/>
          </a:xfrm>
          <a:prstGeom prst="rect">
            <a:avLst/>
          </a:prstGeom>
          <a:solidFill>
            <a:srgbClr val="F4EFFB"/>
          </a:solidFill>
          <a:ln w="12700">
            <a:solidFill>
              <a:srgbClr val="6B2FB0"/>
            </a:solidFill>
            <a:prstDash val="solid"/>
          </a:ln>
        </p:spPr>
        <p:txBody>
          <a:bodyPr/>
          <a:lstStyle/>
          <a:p>
            <a:endParaRPr lang="en-US"/>
          </a:p>
        </p:txBody>
      </p:sp>
      <p:sp>
        <p:nvSpPr>
          <p:cNvPr id="8" name="Text 5"/>
          <p:cNvSpPr/>
          <p:nvPr/>
        </p:nvSpPr>
        <p:spPr>
          <a:xfrm>
            <a:off x="411480" y="1078992"/>
            <a:ext cx="8321040" cy="292608"/>
          </a:xfrm>
          <a:prstGeom prst="rect">
            <a:avLst/>
          </a:prstGeom>
          <a:noFill/>
          <a:ln/>
        </p:spPr>
        <p:txBody>
          <a:bodyPr wrap="square" lIns="0" tIns="0" rIns="0" bIns="0" rtlCol="0" anchor="ctr"/>
          <a:lstStyle/>
          <a:p>
            <a:pPr marL="0" indent="0" algn="ctr">
              <a:buNone/>
            </a:pPr>
            <a:r>
              <a:rPr lang="en-US" sz="1550" i="1" dirty="0">
                <a:solidFill>
                  <a:srgbClr val="2B3550"/>
                </a:solidFill>
                <a:latin typeface="Calibri" pitchFamily="34" charset="0"/>
                <a:ea typeface="Calibri" pitchFamily="34" charset="-122"/>
                <a:cs typeface="Calibri" pitchFamily="34" charset="-120"/>
              </a:rPr>
              <a:t>Three distinct Chinese APT groups, each targeting a different layer of critical infrastructure through supply chain footholds</a:t>
            </a:r>
            <a:endParaRPr lang="en-US" sz="1550" dirty="0"/>
          </a:p>
        </p:txBody>
      </p:sp>
      <p:sp>
        <p:nvSpPr>
          <p:cNvPr id="9" name="Shape 6"/>
          <p:cNvSpPr/>
          <p:nvPr/>
        </p:nvSpPr>
        <p:spPr>
          <a:xfrm>
            <a:off x="274320" y="1490472"/>
            <a:ext cx="2779776" cy="3127248"/>
          </a:xfrm>
          <a:prstGeom prst="rect">
            <a:avLst/>
          </a:prstGeom>
          <a:solidFill>
            <a:srgbClr val="F3F7FB"/>
          </a:solidFill>
          <a:ln w="19050">
            <a:solidFill>
              <a:srgbClr val="6B2FB0"/>
            </a:solidFill>
            <a:prstDash val="solid"/>
          </a:ln>
        </p:spPr>
        <p:txBody>
          <a:bodyPr/>
          <a:lstStyle/>
          <a:p>
            <a:endParaRPr lang="en-US"/>
          </a:p>
        </p:txBody>
      </p:sp>
      <p:sp>
        <p:nvSpPr>
          <p:cNvPr id="10" name="Shape 7"/>
          <p:cNvSpPr/>
          <p:nvPr/>
        </p:nvSpPr>
        <p:spPr>
          <a:xfrm>
            <a:off x="274320" y="1490472"/>
            <a:ext cx="2779776" cy="502920"/>
          </a:xfrm>
          <a:prstGeom prst="rect">
            <a:avLst/>
          </a:prstGeom>
          <a:solidFill>
            <a:srgbClr val="6B2FB0"/>
          </a:solidFill>
          <a:ln w="12700">
            <a:solidFill>
              <a:srgbClr val="6B2FB0"/>
            </a:solidFill>
            <a:prstDash val="solid"/>
          </a:ln>
        </p:spPr>
        <p:txBody>
          <a:bodyPr/>
          <a:lstStyle/>
          <a:p>
            <a:endParaRPr lang="en-US"/>
          </a:p>
        </p:txBody>
      </p:sp>
      <p:sp>
        <p:nvSpPr>
          <p:cNvPr id="11" name="Text 8"/>
          <p:cNvSpPr/>
          <p:nvPr/>
        </p:nvSpPr>
        <p:spPr>
          <a:xfrm>
            <a:off x="365760" y="1527048"/>
            <a:ext cx="2596896" cy="256032"/>
          </a:xfrm>
          <a:prstGeom prst="rect">
            <a:avLst/>
          </a:prstGeom>
          <a:noFill/>
          <a:ln/>
        </p:spPr>
        <p:txBody>
          <a:bodyPr wrap="square" lIns="0" tIns="0" rIns="0" bIns="0" rtlCol="0" anchor="ctr"/>
          <a:lstStyle/>
          <a:p>
            <a:pPr marL="0" indent="0">
              <a:buNone/>
            </a:pPr>
            <a:r>
              <a:rPr lang="en-US" b="1" dirty="0">
                <a:solidFill>
                  <a:srgbClr val="FFFFFF"/>
                </a:solidFill>
                <a:latin typeface="Arial Black" pitchFamily="34" charset="0"/>
                <a:ea typeface="Arial Black" pitchFamily="34" charset="-122"/>
                <a:cs typeface="Arial Black" pitchFamily="34" charset="-120"/>
              </a:rPr>
              <a:t>SILK TYPHOON</a:t>
            </a:r>
            <a:endParaRPr lang="en-US" dirty="0"/>
          </a:p>
        </p:txBody>
      </p:sp>
      <p:sp>
        <p:nvSpPr>
          <p:cNvPr id="12" name="Text 9"/>
          <p:cNvSpPr/>
          <p:nvPr/>
        </p:nvSpPr>
        <p:spPr>
          <a:xfrm>
            <a:off x="365760" y="1783080"/>
            <a:ext cx="2596896" cy="1828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IT vendors / MSPs / cloud</a:t>
            </a:r>
            <a:endParaRPr lang="en-US" sz="1200" dirty="0"/>
          </a:p>
        </p:txBody>
      </p:sp>
      <p:sp>
        <p:nvSpPr>
          <p:cNvPr id="13" name="Text 10"/>
          <p:cNvSpPr/>
          <p:nvPr/>
        </p:nvSpPr>
        <p:spPr>
          <a:xfrm>
            <a:off x="365760" y="2057400"/>
            <a:ext cx="1097280" cy="201168"/>
          </a:xfrm>
          <a:prstGeom prst="rect">
            <a:avLst/>
          </a:prstGeom>
          <a:noFill/>
          <a:ln/>
        </p:spPr>
        <p:txBody>
          <a:bodyPr wrap="square" lIns="0" tIns="0" rIns="0" bIns="0" rtlCol="0" anchor="ctr"/>
          <a:lstStyle/>
          <a:p>
            <a:pPr marL="0" indent="0">
              <a:buNone/>
            </a:pPr>
            <a:r>
              <a:rPr lang="en-US" sz="1600" b="1" dirty="0">
                <a:solidFill>
                  <a:srgbClr val="6B2FB0"/>
                </a:solidFill>
                <a:latin typeface="Calibri" pitchFamily="34" charset="0"/>
                <a:ea typeface="Calibri" pitchFamily="34" charset="-122"/>
                <a:cs typeface="Calibri" pitchFamily="34" charset="-120"/>
              </a:rPr>
              <a:t>2021-2025</a:t>
            </a:r>
            <a:endParaRPr lang="en-US" sz="1600" dirty="0"/>
          </a:p>
        </p:txBody>
      </p:sp>
      <p:sp>
        <p:nvSpPr>
          <p:cNvPr id="14" name="Text 11"/>
          <p:cNvSpPr/>
          <p:nvPr/>
        </p:nvSpPr>
        <p:spPr>
          <a:xfrm>
            <a:off x="365760" y="2295144"/>
            <a:ext cx="2596896" cy="2267712"/>
          </a:xfrm>
          <a:prstGeom prst="rect">
            <a:avLst/>
          </a:prstGeom>
          <a:noFill/>
          <a:ln/>
        </p:spPr>
        <p:txBody>
          <a:bodyPr wrap="square" lIns="0" tIns="0" rIns="0" bIns="0" rtlCol="0" anchor="t"/>
          <a:lstStyle/>
          <a:p>
            <a:pPr marL="0" indent="0">
              <a:buNone/>
            </a:pPr>
            <a:r>
              <a:rPr lang="en-US" sz="1150" b="1" dirty="0">
                <a:solidFill>
                  <a:srgbClr val="6B2FB0"/>
                </a:solidFill>
                <a:latin typeface="Calibri" pitchFamily="34" charset="0"/>
                <a:ea typeface="Calibri" pitchFamily="34" charset="-122"/>
                <a:cs typeface="Calibri" pitchFamily="34" charset="-120"/>
              </a:rPr>
              <a:t>▸ </a:t>
            </a:r>
            <a:r>
              <a:rPr lang="en-US" sz="1150" dirty="0">
                <a:solidFill>
                  <a:srgbClr val="2B3550"/>
                </a:solidFill>
                <a:latin typeface="Calibri" pitchFamily="34" charset="0"/>
                <a:ea typeface="Calibri" pitchFamily="34" charset="-122"/>
                <a:cs typeface="Calibri" pitchFamily="34" charset="-120"/>
              </a:rPr>
              <a:t>Breached the US Treasury (sanctions office OFAC, Office of Financial Research, CFIUS) via a stolen API key from its remote-support vendor BeyondTrust (Dec 2024)</a:t>
            </a:r>
            <a:endParaRPr lang="en-US" sz="1150" dirty="0"/>
          </a:p>
          <a:p>
            <a:pPr marL="0" indent="0">
              <a:buNone/>
            </a:pPr>
            <a:r>
              <a:rPr lang="en-US" sz="1150" b="1" dirty="0">
                <a:solidFill>
                  <a:srgbClr val="6B2FB0"/>
                </a:solidFill>
                <a:latin typeface="Calibri" pitchFamily="34" charset="0"/>
                <a:ea typeface="Calibri" pitchFamily="34" charset="-122"/>
                <a:cs typeface="Calibri" pitchFamily="34" charset="-120"/>
              </a:rPr>
              <a:t>▸ </a:t>
            </a:r>
            <a:r>
              <a:rPr lang="en-US" sz="1150" dirty="0">
                <a:solidFill>
                  <a:srgbClr val="2B3550"/>
                </a:solidFill>
                <a:latin typeface="Calibri" pitchFamily="34" charset="0"/>
                <a:ea typeface="Calibri" pitchFamily="34" charset="-122"/>
                <a:cs typeface="Calibri" pitchFamily="34" charset="-120"/>
              </a:rPr>
              <a:t>As 'Hafnium': mass Microsoft Exchange attacks, incl. Norway's Storting (2021)</a:t>
            </a:r>
            <a:endParaRPr lang="en-US" sz="1150" dirty="0"/>
          </a:p>
          <a:p>
            <a:pPr marL="0" indent="0">
              <a:buNone/>
            </a:pPr>
            <a:r>
              <a:rPr lang="en-US" sz="1150" b="1" dirty="0">
                <a:solidFill>
                  <a:srgbClr val="6B2FB0"/>
                </a:solidFill>
                <a:latin typeface="Calibri" pitchFamily="34" charset="0"/>
                <a:ea typeface="Calibri" pitchFamily="34" charset="-122"/>
                <a:cs typeface="Calibri" pitchFamily="34" charset="-120"/>
              </a:rPr>
              <a:t>▸ </a:t>
            </a:r>
            <a:r>
              <a:rPr lang="en-US" sz="1150" dirty="0">
                <a:solidFill>
                  <a:srgbClr val="2B3550"/>
                </a:solidFill>
                <a:latin typeface="Calibri" pitchFamily="34" charset="0"/>
                <a:ea typeface="Calibri" pitchFamily="34" charset="-122"/>
                <a:cs typeface="Calibri" pitchFamily="34" charset="-120"/>
              </a:rPr>
              <a:t>Targets IT providers, MSPs and PAM vendors; abuses stolen API keys and OAuth credentials to reach downstream customers</a:t>
            </a:r>
            <a:endParaRPr lang="en-US" sz="1150" dirty="0"/>
          </a:p>
          <a:p>
            <a:pPr marL="0" indent="0">
              <a:buNone/>
            </a:pPr>
            <a:r>
              <a:rPr lang="en-US" sz="1150" b="1" dirty="0">
                <a:solidFill>
                  <a:srgbClr val="6B2FB0"/>
                </a:solidFill>
                <a:latin typeface="Calibri" pitchFamily="34" charset="0"/>
                <a:ea typeface="Calibri" pitchFamily="34" charset="-122"/>
                <a:cs typeface="Calibri" pitchFamily="34" charset="-120"/>
              </a:rPr>
              <a:t>▸ </a:t>
            </a:r>
            <a:r>
              <a:rPr lang="en-US" sz="1150" dirty="0">
                <a:solidFill>
                  <a:srgbClr val="2B3550"/>
                </a:solidFill>
                <a:latin typeface="Calibri" pitchFamily="34" charset="0"/>
                <a:ea typeface="Calibri" pitchFamily="34" charset="-122"/>
                <a:cs typeface="Calibri" pitchFamily="34" charset="-120"/>
              </a:rPr>
              <a:t>AI and cloud tools accelerate the blast radius across thousands of orgs at once</a:t>
            </a:r>
            <a:endParaRPr lang="en-US" sz="1150" dirty="0"/>
          </a:p>
        </p:txBody>
      </p:sp>
      <p:sp>
        <p:nvSpPr>
          <p:cNvPr id="15" name="Shape 12"/>
          <p:cNvSpPr/>
          <p:nvPr/>
        </p:nvSpPr>
        <p:spPr>
          <a:xfrm>
            <a:off x="3182112" y="1490472"/>
            <a:ext cx="2779776" cy="3127248"/>
          </a:xfrm>
          <a:prstGeom prst="rect">
            <a:avLst/>
          </a:prstGeom>
          <a:solidFill>
            <a:srgbClr val="F3F7FB"/>
          </a:solidFill>
          <a:ln w="19050">
            <a:solidFill>
              <a:srgbClr val="A86A12"/>
            </a:solidFill>
            <a:prstDash val="solid"/>
          </a:ln>
        </p:spPr>
        <p:txBody>
          <a:bodyPr/>
          <a:lstStyle/>
          <a:p>
            <a:endParaRPr lang="en-US"/>
          </a:p>
        </p:txBody>
      </p:sp>
      <p:sp>
        <p:nvSpPr>
          <p:cNvPr id="16" name="Shape 13"/>
          <p:cNvSpPr/>
          <p:nvPr/>
        </p:nvSpPr>
        <p:spPr>
          <a:xfrm>
            <a:off x="3182112" y="1490472"/>
            <a:ext cx="2779776" cy="502920"/>
          </a:xfrm>
          <a:prstGeom prst="rect">
            <a:avLst/>
          </a:prstGeom>
          <a:solidFill>
            <a:srgbClr val="A86A12"/>
          </a:solidFill>
          <a:ln w="12700">
            <a:solidFill>
              <a:srgbClr val="A86A12"/>
            </a:solidFill>
            <a:prstDash val="solid"/>
          </a:ln>
        </p:spPr>
        <p:txBody>
          <a:bodyPr/>
          <a:lstStyle/>
          <a:p>
            <a:endParaRPr lang="en-US"/>
          </a:p>
        </p:txBody>
      </p:sp>
      <p:sp>
        <p:nvSpPr>
          <p:cNvPr id="17" name="Text 14"/>
          <p:cNvSpPr/>
          <p:nvPr/>
        </p:nvSpPr>
        <p:spPr>
          <a:xfrm>
            <a:off x="3273552" y="1527048"/>
            <a:ext cx="2596896" cy="256032"/>
          </a:xfrm>
          <a:prstGeom prst="rect">
            <a:avLst/>
          </a:prstGeom>
          <a:noFill/>
          <a:ln/>
        </p:spPr>
        <p:txBody>
          <a:bodyPr wrap="square" lIns="0" tIns="0" rIns="0" bIns="0" rtlCol="0" anchor="ctr"/>
          <a:lstStyle/>
          <a:p>
            <a:pPr marL="0" indent="0">
              <a:buNone/>
            </a:pPr>
            <a:r>
              <a:rPr lang="en-US" b="1" dirty="0">
                <a:solidFill>
                  <a:srgbClr val="FFFFFF"/>
                </a:solidFill>
                <a:latin typeface="Arial Black" pitchFamily="34" charset="0"/>
                <a:ea typeface="Arial Black" pitchFamily="34" charset="-122"/>
                <a:cs typeface="Arial Black" pitchFamily="34" charset="-120"/>
              </a:rPr>
              <a:t>SALT TYPHOON</a:t>
            </a:r>
            <a:endParaRPr lang="en-US" dirty="0"/>
          </a:p>
        </p:txBody>
      </p:sp>
      <p:sp>
        <p:nvSpPr>
          <p:cNvPr id="18" name="Text 15"/>
          <p:cNvSpPr/>
          <p:nvPr/>
        </p:nvSpPr>
        <p:spPr>
          <a:xfrm>
            <a:off x="3273552" y="1783080"/>
            <a:ext cx="2596896" cy="1828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Telecom / wiretap infrastructure</a:t>
            </a:r>
            <a:endParaRPr lang="en-US" sz="1200" dirty="0"/>
          </a:p>
        </p:txBody>
      </p:sp>
      <p:sp>
        <p:nvSpPr>
          <p:cNvPr id="19" name="Text 16"/>
          <p:cNvSpPr/>
          <p:nvPr/>
        </p:nvSpPr>
        <p:spPr>
          <a:xfrm>
            <a:off x="3273552" y="2057400"/>
            <a:ext cx="1097280" cy="201168"/>
          </a:xfrm>
          <a:prstGeom prst="rect">
            <a:avLst/>
          </a:prstGeom>
          <a:noFill/>
          <a:ln/>
        </p:spPr>
        <p:txBody>
          <a:bodyPr wrap="square" lIns="0" tIns="0" rIns="0" bIns="0" rtlCol="0" anchor="ctr"/>
          <a:lstStyle/>
          <a:p>
            <a:pPr marL="0" indent="0">
              <a:buNone/>
            </a:pPr>
            <a:r>
              <a:rPr lang="en-US" sz="1600" b="1" dirty="0">
                <a:solidFill>
                  <a:srgbClr val="A86A12"/>
                </a:solidFill>
                <a:latin typeface="Calibri" pitchFamily="34" charset="0"/>
                <a:ea typeface="Calibri" pitchFamily="34" charset="-122"/>
                <a:cs typeface="Calibri" pitchFamily="34" charset="-120"/>
              </a:rPr>
              <a:t>2023-2025</a:t>
            </a:r>
            <a:endParaRPr lang="en-US" sz="1600" dirty="0"/>
          </a:p>
        </p:txBody>
      </p:sp>
      <p:sp>
        <p:nvSpPr>
          <p:cNvPr id="20" name="Text 17"/>
          <p:cNvSpPr/>
          <p:nvPr/>
        </p:nvSpPr>
        <p:spPr>
          <a:xfrm>
            <a:off x="3273552" y="2295144"/>
            <a:ext cx="2596896" cy="2267712"/>
          </a:xfrm>
          <a:prstGeom prst="rect">
            <a:avLst/>
          </a:prstGeom>
          <a:noFill/>
          <a:ln/>
        </p:spPr>
        <p:txBody>
          <a:bodyPr wrap="square" lIns="0" tIns="0" rIns="0" bIns="0" rtlCol="0" anchor="t"/>
          <a:lstStyle/>
          <a:p>
            <a:pPr marL="0" indent="0">
              <a:buNone/>
            </a:pPr>
            <a:r>
              <a:rPr lang="en-US" sz="1200" dirty="0"/>
              <a:t>▸ Compromised 9 US telecoms incl. AT&amp;T, Verizon, T-Mobile and Lumen: 'worst telecom hack in US history'</a:t>
            </a:r>
          </a:p>
          <a:p>
            <a:pPr marL="0" indent="0">
              <a:buNone/>
            </a:pPr>
            <a:r>
              <a:rPr lang="en-US" sz="1200" dirty="0"/>
              <a:t>▸ Exfiltrated call metadata and geolocation for 1M+ users in the Washington DC region</a:t>
            </a:r>
          </a:p>
          <a:p>
            <a:pPr marL="0" indent="0">
              <a:buNone/>
            </a:pPr>
            <a:r>
              <a:rPr lang="en-US" sz="1200" dirty="0"/>
              <a:t>▸ Targeted senior officials, including presidential candidates</a:t>
            </a:r>
          </a:p>
          <a:p>
            <a:pPr marL="0" indent="0">
              <a:buNone/>
            </a:pPr>
            <a:r>
              <a:rPr lang="en-US" sz="1200" dirty="0"/>
              <a:t>▸ FBI: 200+ organizations across 80 countries breached; some networks may still be compromised</a:t>
            </a:r>
          </a:p>
        </p:txBody>
      </p:sp>
      <p:sp>
        <p:nvSpPr>
          <p:cNvPr id="21" name="Shape 18"/>
          <p:cNvSpPr/>
          <p:nvPr/>
        </p:nvSpPr>
        <p:spPr>
          <a:xfrm>
            <a:off x="6089904" y="1490472"/>
            <a:ext cx="2779776" cy="3127248"/>
          </a:xfrm>
          <a:prstGeom prst="rect">
            <a:avLst/>
          </a:prstGeom>
          <a:solidFill>
            <a:srgbClr val="F3F7FB"/>
          </a:solidFill>
          <a:ln w="19050">
            <a:solidFill>
              <a:srgbClr val="0E8F68"/>
            </a:solidFill>
            <a:prstDash val="solid"/>
          </a:ln>
        </p:spPr>
        <p:txBody>
          <a:bodyPr/>
          <a:lstStyle/>
          <a:p>
            <a:endParaRPr lang="en-US"/>
          </a:p>
        </p:txBody>
      </p:sp>
      <p:sp>
        <p:nvSpPr>
          <p:cNvPr id="22" name="Shape 19"/>
          <p:cNvSpPr/>
          <p:nvPr/>
        </p:nvSpPr>
        <p:spPr>
          <a:xfrm>
            <a:off x="6089904" y="1490472"/>
            <a:ext cx="2779776" cy="502920"/>
          </a:xfrm>
          <a:prstGeom prst="rect">
            <a:avLst/>
          </a:prstGeom>
          <a:solidFill>
            <a:srgbClr val="0E8F68"/>
          </a:solidFill>
          <a:ln w="12700">
            <a:solidFill>
              <a:srgbClr val="0E8F68"/>
            </a:solidFill>
            <a:prstDash val="solid"/>
          </a:ln>
        </p:spPr>
        <p:txBody>
          <a:bodyPr/>
          <a:lstStyle/>
          <a:p>
            <a:endParaRPr lang="en-US"/>
          </a:p>
        </p:txBody>
      </p:sp>
      <p:sp>
        <p:nvSpPr>
          <p:cNvPr id="23" name="Text 20"/>
          <p:cNvSpPr/>
          <p:nvPr/>
        </p:nvSpPr>
        <p:spPr>
          <a:xfrm>
            <a:off x="6181344" y="1527048"/>
            <a:ext cx="2596896" cy="256032"/>
          </a:xfrm>
          <a:prstGeom prst="rect">
            <a:avLst/>
          </a:prstGeom>
          <a:noFill/>
          <a:ln/>
        </p:spPr>
        <p:txBody>
          <a:bodyPr wrap="square" lIns="0" tIns="0" rIns="0" bIns="0" rtlCol="0" anchor="ctr"/>
          <a:lstStyle/>
          <a:p>
            <a:pPr marL="0" indent="0">
              <a:buNone/>
            </a:pPr>
            <a:r>
              <a:rPr lang="en-US" b="1" dirty="0">
                <a:solidFill>
                  <a:srgbClr val="FFFFFF"/>
                </a:solidFill>
                <a:latin typeface="Arial Black" pitchFamily="34" charset="0"/>
                <a:ea typeface="Arial Black" pitchFamily="34" charset="-122"/>
                <a:cs typeface="Arial Black" pitchFamily="34" charset="-120"/>
              </a:rPr>
              <a:t>VOLT TYPHOON</a:t>
            </a:r>
            <a:endParaRPr lang="en-US" dirty="0"/>
          </a:p>
        </p:txBody>
      </p:sp>
      <p:sp>
        <p:nvSpPr>
          <p:cNvPr id="24" name="Text 21"/>
          <p:cNvSpPr/>
          <p:nvPr/>
        </p:nvSpPr>
        <p:spPr>
          <a:xfrm>
            <a:off x="6181344" y="1783080"/>
            <a:ext cx="2596896" cy="182880"/>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Utilities / OT / ICS</a:t>
            </a:r>
            <a:endParaRPr lang="en-US" sz="1200" dirty="0"/>
          </a:p>
        </p:txBody>
      </p:sp>
      <p:sp>
        <p:nvSpPr>
          <p:cNvPr id="25" name="Text 22"/>
          <p:cNvSpPr/>
          <p:nvPr/>
        </p:nvSpPr>
        <p:spPr>
          <a:xfrm>
            <a:off x="6181344" y="2057400"/>
            <a:ext cx="1097280" cy="201168"/>
          </a:xfrm>
          <a:prstGeom prst="rect">
            <a:avLst/>
          </a:prstGeom>
          <a:noFill/>
          <a:ln/>
        </p:spPr>
        <p:txBody>
          <a:bodyPr wrap="square" lIns="0" tIns="0" rIns="0" bIns="0" rtlCol="0" anchor="ctr"/>
          <a:lstStyle/>
          <a:p>
            <a:pPr marL="0" indent="0">
              <a:buNone/>
            </a:pPr>
            <a:r>
              <a:rPr lang="en-US" sz="1600" b="1" dirty="0">
                <a:solidFill>
                  <a:srgbClr val="0E8F68"/>
                </a:solidFill>
                <a:latin typeface="Calibri" pitchFamily="34" charset="0"/>
                <a:ea typeface="Calibri" pitchFamily="34" charset="-122"/>
                <a:cs typeface="Calibri" pitchFamily="34" charset="-120"/>
              </a:rPr>
              <a:t>2021-2024</a:t>
            </a:r>
            <a:endParaRPr lang="en-US" sz="1600" dirty="0"/>
          </a:p>
        </p:txBody>
      </p:sp>
      <p:sp>
        <p:nvSpPr>
          <p:cNvPr id="26" name="Text 23"/>
          <p:cNvSpPr/>
          <p:nvPr/>
        </p:nvSpPr>
        <p:spPr>
          <a:xfrm>
            <a:off x="6181344" y="2295144"/>
            <a:ext cx="2596896" cy="2267712"/>
          </a:xfrm>
          <a:prstGeom prst="rect">
            <a:avLst/>
          </a:prstGeom>
          <a:noFill/>
          <a:ln/>
        </p:spPr>
        <p:txBody>
          <a:bodyPr wrap="square" lIns="0" tIns="0" rIns="0" bIns="0" rtlCol="0" anchor="t"/>
          <a:lstStyle/>
          <a:p>
            <a:pPr marL="0" indent="0">
              <a:buNone/>
            </a:pPr>
            <a:r>
              <a:rPr lang="en-US" sz="1100" b="1" dirty="0">
                <a:solidFill>
                  <a:srgbClr val="0E8F68"/>
                </a:solidFill>
                <a:latin typeface="Calibri" pitchFamily="34" charset="0"/>
                <a:ea typeface="Calibri" pitchFamily="34" charset="-122"/>
                <a:cs typeface="Calibri" pitchFamily="34" charset="-120"/>
              </a:rPr>
              <a:t>▸ </a:t>
            </a:r>
            <a:r>
              <a:rPr lang="en-US" sz="1100" dirty="0">
                <a:solidFill>
                  <a:srgbClr val="2B3550"/>
                </a:solidFill>
                <a:latin typeface="Calibri" pitchFamily="34" charset="0"/>
                <a:ea typeface="Calibri" pitchFamily="34" charset="-122"/>
                <a:cs typeface="Calibri" pitchFamily="34" charset="-120"/>
              </a:rPr>
              <a:t>Breached Littleton Electric Light &amp; Water Departments (Massachusetts) for ~9 months in 2023, plus communications and infrastructure on Guam and near US military bases</a:t>
            </a:r>
            <a:endParaRPr lang="en-US" sz="1100" dirty="0"/>
          </a:p>
          <a:p>
            <a:pPr marL="0" indent="0">
              <a:buNone/>
            </a:pPr>
            <a:r>
              <a:rPr lang="en-US" sz="1100" b="1" dirty="0">
                <a:solidFill>
                  <a:srgbClr val="0E8F68"/>
                </a:solidFill>
                <a:latin typeface="Calibri" pitchFamily="34" charset="0"/>
                <a:ea typeface="Calibri" pitchFamily="34" charset="-122"/>
                <a:cs typeface="Calibri" pitchFamily="34" charset="-120"/>
              </a:rPr>
              <a:t>▸ </a:t>
            </a:r>
            <a:r>
              <a:rPr lang="en-US" sz="1100" dirty="0">
                <a:solidFill>
                  <a:srgbClr val="2B3550"/>
                </a:solidFill>
                <a:latin typeface="Calibri" pitchFamily="34" charset="0"/>
                <a:ea typeface="Calibri" pitchFamily="34" charset="-122"/>
                <a:cs typeface="Calibri" pitchFamily="34" charset="-120"/>
              </a:rPr>
              <a:t>Versa Director zero-day hit 4 US and 1 non-US internet providers, MSPs and IT firms (2024)</a:t>
            </a:r>
            <a:endParaRPr lang="en-US" sz="1100" dirty="0"/>
          </a:p>
          <a:p>
            <a:pPr marL="0" indent="0">
              <a:buNone/>
            </a:pPr>
            <a:r>
              <a:rPr lang="en-US" sz="1100" b="1" dirty="0">
                <a:solidFill>
                  <a:srgbClr val="0E8F68"/>
                </a:solidFill>
                <a:latin typeface="Calibri" pitchFamily="34" charset="0"/>
                <a:ea typeface="Calibri" pitchFamily="34" charset="-122"/>
                <a:cs typeface="Calibri" pitchFamily="34" charset="-120"/>
              </a:rPr>
              <a:t>▸ </a:t>
            </a:r>
            <a:r>
              <a:rPr lang="en-US" sz="1100" dirty="0">
                <a:solidFill>
                  <a:srgbClr val="2B3550"/>
                </a:solidFill>
                <a:latin typeface="Calibri" pitchFamily="34" charset="0"/>
                <a:ea typeface="Calibri" pitchFamily="34" charset="-122"/>
                <a:cs typeface="Calibri" pitchFamily="34" charset="-120"/>
              </a:rPr>
              <a:t>Pre-positioned 5+ years undetected; the goal is disruption during a military conflict, not espionage</a:t>
            </a:r>
            <a:endParaRPr lang="en-US" sz="1100" dirty="0"/>
          </a:p>
          <a:p>
            <a:pPr marL="0" indent="0">
              <a:buNone/>
            </a:pPr>
            <a:r>
              <a:rPr lang="en-US" sz="1100" b="1" dirty="0">
                <a:solidFill>
                  <a:srgbClr val="0E8F68"/>
                </a:solidFill>
                <a:latin typeface="Calibri" pitchFamily="34" charset="0"/>
                <a:ea typeface="Calibri" pitchFamily="34" charset="-122"/>
                <a:cs typeface="Calibri" pitchFamily="34" charset="-120"/>
              </a:rPr>
              <a:t>▸ </a:t>
            </a:r>
            <a:r>
              <a:rPr lang="en-US" sz="1100" dirty="0">
                <a:solidFill>
                  <a:srgbClr val="2B3550"/>
                </a:solidFill>
                <a:latin typeface="Calibri" pitchFamily="34" charset="0"/>
                <a:ea typeface="Calibri" pitchFamily="34" charset="-122"/>
                <a:cs typeface="Calibri" pitchFamily="34" charset="-120"/>
              </a:rPr>
              <a:t>Entry via unpatched third-party VPN and firewall appliances (Fortinet, Citrix): trusted vendor gear</a:t>
            </a:r>
            <a:endParaRPr lang="en-US" sz="1100" dirty="0"/>
          </a:p>
        </p:txBody>
      </p:sp>
      <p:sp>
        <p:nvSpPr>
          <p:cNvPr id="27" name="Shape 24"/>
          <p:cNvSpPr/>
          <p:nvPr/>
        </p:nvSpPr>
        <p:spPr>
          <a:xfrm>
            <a:off x="274320" y="4658868"/>
            <a:ext cx="8595360" cy="384048"/>
          </a:xfrm>
          <a:prstGeom prst="rect">
            <a:avLst/>
          </a:prstGeom>
          <a:solidFill>
            <a:srgbClr val="FDF0EA"/>
          </a:solidFill>
          <a:ln w="12700">
            <a:solidFill>
              <a:srgbClr val="D9480F"/>
            </a:solidFill>
            <a:prstDash val="solid"/>
          </a:ln>
        </p:spPr>
        <p:txBody>
          <a:bodyPr/>
          <a:lstStyle/>
          <a:p>
            <a:endParaRPr lang="en-US"/>
          </a:p>
        </p:txBody>
      </p:sp>
      <p:sp>
        <p:nvSpPr>
          <p:cNvPr id="28" name="Text 25"/>
          <p:cNvSpPr/>
          <p:nvPr/>
        </p:nvSpPr>
        <p:spPr>
          <a:xfrm>
            <a:off x="411480" y="4681728"/>
            <a:ext cx="8321040" cy="310896"/>
          </a:xfrm>
          <a:prstGeom prst="rect">
            <a:avLst/>
          </a:prstGeom>
          <a:noFill/>
          <a:ln/>
        </p:spPr>
        <p:txBody>
          <a:bodyPr wrap="square" lIns="0" tIns="0" rIns="0" bIns="0" rtlCol="0" anchor="ctr"/>
          <a:lstStyle/>
          <a:p>
            <a:pPr marL="0" indent="0">
              <a:buNone/>
            </a:pPr>
            <a:r>
              <a:rPr lang="en-US" sz="1400" b="1" dirty="0">
                <a:solidFill>
                  <a:srgbClr val="D9480F"/>
                </a:solidFill>
                <a:latin typeface="Calibri" pitchFamily="34" charset="0"/>
                <a:ea typeface="Calibri" pitchFamily="34" charset="-122"/>
                <a:cs typeface="Calibri" pitchFamily="34" charset="-120"/>
              </a:rPr>
              <a:t>Common thread: all three exploit trusted vendor relationships (your firewall vendor, your MSP, your telecom carrier) as the initial foothold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SUPPLY CHAIN THREAT LANDSCAPE</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200" b="1" dirty="0">
                <a:solidFill>
                  <a:srgbClr val="14213D"/>
                </a:solidFill>
                <a:latin typeface="Arial Black" pitchFamily="34" charset="0"/>
                <a:ea typeface="Arial Black" pitchFamily="34" charset="-122"/>
                <a:cs typeface="Arial Black" pitchFamily="34" charset="-120"/>
              </a:rPr>
              <a:t>Nation-State Typhoon Campaigns: China's Playbook</a:t>
            </a:r>
            <a:endParaRPr lang="en-US" sz="2200" dirty="0"/>
          </a:p>
        </p:txBody>
      </p:sp>
      <p:sp>
        <p:nvSpPr>
          <p:cNvPr id="7" name="Shape 4"/>
          <p:cNvSpPr/>
          <p:nvPr/>
        </p:nvSpPr>
        <p:spPr>
          <a:xfrm>
            <a:off x="274320" y="1078992"/>
            <a:ext cx="2779776" cy="3337560"/>
          </a:xfrm>
          <a:prstGeom prst="rect">
            <a:avLst/>
          </a:prstGeom>
          <a:solidFill>
            <a:srgbClr val="F3F7FB"/>
          </a:solidFill>
          <a:ln w="19050">
            <a:solidFill>
              <a:srgbClr val="6B2FB0"/>
            </a:solidFill>
            <a:prstDash val="solid"/>
          </a:ln>
        </p:spPr>
        <p:txBody>
          <a:bodyPr/>
          <a:lstStyle/>
          <a:p>
            <a:endParaRPr lang="en-US"/>
          </a:p>
        </p:txBody>
      </p:sp>
      <p:sp>
        <p:nvSpPr>
          <p:cNvPr id="8" name="Shape 5"/>
          <p:cNvSpPr/>
          <p:nvPr/>
        </p:nvSpPr>
        <p:spPr>
          <a:xfrm>
            <a:off x="274320" y="1078992"/>
            <a:ext cx="2779776" cy="658368"/>
          </a:xfrm>
          <a:prstGeom prst="rect">
            <a:avLst/>
          </a:prstGeom>
          <a:solidFill>
            <a:srgbClr val="6B2FB0"/>
          </a:solidFill>
          <a:ln w="12700">
            <a:solidFill>
              <a:srgbClr val="6B2FB0"/>
            </a:solidFill>
            <a:prstDash val="solid"/>
          </a:ln>
        </p:spPr>
        <p:txBody>
          <a:bodyPr/>
          <a:lstStyle/>
          <a:p>
            <a:endParaRPr lang="en-US"/>
          </a:p>
        </p:txBody>
      </p:sp>
      <p:sp>
        <p:nvSpPr>
          <p:cNvPr id="9" name="Text 6"/>
          <p:cNvSpPr/>
          <p:nvPr/>
        </p:nvSpPr>
        <p:spPr>
          <a:xfrm>
            <a:off x="384048" y="1133856"/>
            <a:ext cx="2560320" cy="329184"/>
          </a:xfrm>
          <a:prstGeom prst="rect">
            <a:avLst/>
          </a:prstGeom>
          <a:noFill/>
          <a:ln/>
        </p:spPr>
        <p:txBody>
          <a:bodyPr wrap="square" lIns="0" tIns="0" rIns="0" bIns="0" rtlCol="0" anchor="ctr"/>
          <a:lstStyle/>
          <a:p>
            <a:pPr marL="0" indent="0">
              <a:buNone/>
            </a:pPr>
            <a:r>
              <a:rPr lang="en-US" sz="1600" b="1" dirty="0">
                <a:solidFill>
                  <a:srgbClr val="FFFFFF"/>
                </a:solidFill>
                <a:latin typeface="Arial Black" pitchFamily="34" charset="0"/>
                <a:ea typeface="Arial Black" pitchFamily="34" charset="-122"/>
                <a:cs typeface="Arial Black" pitchFamily="34" charset="-120"/>
              </a:rPr>
              <a:t>SILK TYPHOON</a:t>
            </a:r>
            <a:endParaRPr lang="en-US" sz="1600" dirty="0"/>
          </a:p>
        </p:txBody>
      </p:sp>
      <p:sp>
        <p:nvSpPr>
          <p:cNvPr id="10" name="Text 7"/>
          <p:cNvSpPr/>
          <p:nvPr/>
        </p:nvSpPr>
        <p:spPr>
          <a:xfrm>
            <a:off x="384048" y="1463040"/>
            <a:ext cx="2560320" cy="237744"/>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IT vendors / MSPs / cloud</a:t>
            </a:r>
            <a:endParaRPr lang="en-US" sz="1200" dirty="0"/>
          </a:p>
        </p:txBody>
      </p:sp>
      <p:sp>
        <p:nvSpPr>
          <p:cNvPr id="11" name="Text 8"/>
          <p:cNvSpPr/>
          <p:nvPr/>
        </p:nvSpPr>
        <p:spPr>
          <a:xfrm>
            <a:off x="384048" y="1883664"/>
            <a:ext cx="2560320" cy="2441448"/>
          </a:xfrm>
          <a:prstGeom prst="rect">
            <a:avLst/>
          </a:prstGeom>
          <a:noFill/>
          <a:ln/>
        </p:spPr>
        <p:txBody>
          <a:bodyPr wrap="square" lIns="0" tIns="0" rIns="0" bIns="0" rtlCol="0" anchor="t"/>
          <a:lstStyle/>
          <a:p>
            <a:pPr marL="0" indent="0">
              <a:buNone/>
            </a:pPr>
            <a:r>
              <a:rPr lang="en-US" sz="1600" b="1" dirty="0">
                <a:solidFill>
                  <a:srgbClr val="6B2FB0"/>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US Treasury breached via vendor BeyondTrust's stolen API key (2024)</a:t>
            </a:r>
            <a:endParaRPr lang="en-US" sz="1600" dirty="0"/>
          </a:p>
          <a:p>
            <a:pPr marL="0" indent="0">
              <a:buNone/>
            </a:pPr>
            <a:r>
              <a:rPr lang="en-US" sz="1600" b="1" dirty="0">
                <a:solidFill>
                  <a:srgbClr val="6B2FB0"/>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Norway's Storting, via Microsoft Exchange (2021)</a:t>
            </a:r>
            <a:endParaRPr lang="en-US" sz="1600" dirty="0"/>
          </a:p>
          <a:p>
            <a:pPr marL="0" indent="0">
              <a:buNone/>
            </a:pPr>
            <a:r>
              <a:rPr lang="en-US" sz="1600" b="1" dirty="0">
                <a:solidFill>
                  <a:srgbClr val="6B2FB0"/>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Hits IT providers and MSPs to reach their customers</a:t>
            </a:r>
            <a:endParaRPr lang="en-US" sz="1600" dirty="0"/>
          </a:p>
        </p:txBody>
      </p:sp>
      <p:sp>
        <p:nvSpPr>
          <p:cNvPr id="12" name="Shape 9"/>
          <p:cNvSpPr/>
          <p:nvPr/>
        </p:nvSpPr>
        <p:spPr>
          <a:xfrm>
            <a:off x="3182112" y="1078992"/>
            <a:ext cx="2779776" cy="3337560"/>
          </a:xfrm>
          <a:prstGeom prst="rect">
            <a:avLst/>
          </a:prstGeom>
          <a:solidFill>
            <a:srgbClr val="F3F7FB"/>
          </a:solidFill>
          <a:ln w="19050">
            <a:solidFill>
              <a:srgbClr val="A86A12"/>
            </a:solidFill>
            <a:prstDash val="solid"/>
          </a:ln>
        </p:spPr>
        <p:txBody>
          <a:bodyPr/>
          <a:lstStyle/>
          <a:p>
            <a:endParaRPr lang="en-US"/>
          </a:p>
        </p:txBody>
      </p:sp>
      <p:sp>
        <p:nvSpPr>
          <p:cNvPr id="13" name="Shape 10"/>
          <p:cNvSpPr/>
          <p:nvPr/>
        </p:nvSpPr>
        <p:spPr>
          <a:xfrm>
            <a:off x="3182112" y="1078992"/>
            <a:ext cx="2779776" cy="658368"/>
          </a:xfrm>
          <a:prstGeom prst="rect">
            <a:avLst/>
          </a:prstGeom>
          <a:solidFill>
            <a:srgbClr val="A86A12"/>
          </a:solidFill>
          <a:ln w="12700">
            <a:solidFill>
              <a:srgbClr val="A86A12"/>
            </a:solidFill>
            <a:prstDash val="solid"/>
          </a:ln>
        </p:spPr>
        <p:txBody>
          <a:bodyPr/>
          <a:lstStyle/>
          <a:p>
            <a:endParaRPr lang="en-US"/>
          </a:p>
        </p:txBody>
      </p:sp>
      <p:sp>
        <p:nvSpPr>
          <p:cNvPr id="14" name="Text 11"/>
          <p:cNvSpPr/>
          <p:nvPr/>
        </p:nvSpPr>
        <p:spPr>
          <a:xfrm>
            <a:off x="3291840" y="1133856"/>
            <a:ext cx="2560320" cy="329184"/>
          </a:xfrm>
          <a:prstGeom prst="rect">
            <a:avLst/>
          </a:prstGeom>
          <a:noFill/>
          <a:ln/>
        </p:spPr>
        <p:txBody>
          <a:bodyPr wrap="square" lIns="0" tIns="0" rIns="0" bIns="0" rtlCol="0" anchor="ctr"/>
          <a:lstStyle/>
          <a:p>
            <a:pPr marL="0" indent="0">
              <a:buNone/>
            </a:pPr>
            <a:r>
              <a:rPr lang="en-US" sz="1600" b="1" dirty="0">
                <a:solidFill>
                  <a:srgbClr val="FFFFFF"/>
                </a:solidFill>
                <a:latin typeface="Arial Black" pitchFamily="34" charset="0"/>
                <a:ea typeface="Arial Black" pitchFamily="34" charset="-122"/>
                <a:cs typeface="Arial Black" pitchFamily="34" charset="-120"/>
              </a:rPr>
              <a:t>SALT TYPHOON</a:t>
            </a:r>
            <a:endParaRPr lang="en-US" sz="1600" dirty="0"/>
          </a:p>
        </p:txBody>
      </p:sp>
      <p:sp>
        <p:nvSpPr>
          <p:cNvPr id="15" name="Text 12"/>
          <p:cNvSpPr/>
          <p:nvPr/>
        </p:nvSpPr>
        <p:spPr>
          <a:xfrm>
            <a:off x="3291840" y="1463040"/>
            <a:ext cx="2560320" cy="237744"/>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Telecom / wiretap systems</a:t>
            </a:r>
            <a:endParaRPr lang="en-US" sz="1200" dirty="0"/>
          </a:p>
        </p:txBody>
      </p:sp>
      <p:sp>
        <p:nvSpPr>
          <p:cNvPr id="16" name="Text 13"/>
          <p:cNvSpPr/>
          <p:nvPr/>
        </p:nvSpPr>
        <p:spPr>
          <a:xfrm>
            <a:off x="3291840" y="1883664"/>
            <a:ext cx="2560320" cy="2441448"/>
          </a:xfrm>
          <a:prstGeom prst="rect">
            <a:avLst/>
          </a:prstGeom>
          <a:noFill/>
          <a:ln/>
        </p:spPr>
        <p:txBody>
          <a:bodyPr wrap="square" lIns="0" tIns="0" rIns="0" bIns="0" rtlCol="0" anchor="t"/>
          <a:lstStyle/>
          <a:p>
            <a:pPr marL="0" indent="0">
              <a:buNone/>
            </a:pPr>
            <a:r>
              <a:rPr lang="en-US" sz="1600" b="1" dirty="0">
                <a:solidFill>
                  <a:srgbClr val="A86A12"/>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9 US telecoms incl. AT&amp;T, Verizon, T-Mobile and Lumen</a:t>
            </a:r>
            <a:endParaRPr lang="en-US" sz="1600" dirty="0"/>
          </a:p>
          <a:p>
            <a:pPr marL="0" indent="0">
              <a:buNone/>
            </a:pPr>
            <a:r>
              <a:rPr lang="en-US" sz="1600" b="1" dirty="0">
                <a:solidFill>
                  <a:srgbClr val="A86A12"/>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Call records of 1M+ users; senior officials targeted</a:t>
            </a:r>
            <a:endParaRPr lang="en-US" sz="1600" dirty="0"/>
          </a:p>
          <a:p>
            <a:pPr marL="0" indent="0">
              <a:buNone/>
            </a:pPr>
            <a:r>
              <a:rPr lang="en-US" sz="1600" b="1" dirty="0">
                <a:solidFill>
                  <a:srgbClr val="A86A12"/>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200+ orgs in 80 countries (FBI)</a:t>
            </a:r>
            <a:endParaRPr lang="en-US" sz="1600" dirty="0"/>
          </a:p>
        </p:txBody>
      </p:sp>
      <p:sp>
        <p:nvSpPr>
          <p:cNvPr id="17" name="Shape 14"/>
          <p:cNvSpPr/>
          <p:nvPr/>
        </p:nvSpPr>
        <p:spPr>
          <a:xfrm>
            <a:off x="6089904" y="1078992"/>
            <a:ext cx="2779776" cy="3337560"/>
          </a:xfrm>
          <a:prstGeom prst="rect">
            <a:avLst/>
          </a:prstGeom>
          <a:solidFill>
            <a:srgbClr val="F3F7FB"/>
          </a:solidFill>
          <a:ln w="19050">
            <a:solidFill>
              <a:srgbClr val="0E8F68"/>
            </a:solidFill>
            <a:prstDash val="solid"/>
          </a:ln>
        </p:spPr>
        <p:txBody>
          <a:bodyPr/>
          <a:lstStyle/>
          <a:p>
            <a:endParaRPr lang="en-US"/>
          </a:p>
        </p:txBody>
      </p:sp>
      <p:sp>
        <p:nvSpPr>
          <p:cNvPr id="18" name="Shape 15"/>
          <p:cNvSpPr/>
          <p:nvPr/>
        </p:nvSpPr>
        <p:spPr>
          <a:xfrm>
            <a:off x="6089904" y="1078992"/>
            <a:ext cx="2779776" cy="658368"/>
          </a:xfrm>
          <a:prstGeom prst="rect">
            <a:avLst/>
          </a:prstGeom>
          <a:solidFill>
            <a:srgbClr val="0E8F68"/>
          </a:solidFill>
          <a:ln w="12700">
            <a:solidFill>
              <a:srgbClr val="0E8F68"/>
            </a:solidFill>
            <a:prstDash val="solid"/>
          </a:ln>
        </p:spPr>
        <p:txBody>
          <a:bodyPr/>
          <a:lstStyle/>
          <a:p>
            <a:endParaRPr lang="en-US"/>
          </a:p>
        </p:txBody>
      </p:sp>
      <p:sp>
        <p:nvSpPr>
          <p:cNvPr id="19" name="Text 16"/>
          <p:cNvSpPr/>
          <p:nvPr/>
        </p:nvSpPr>
        <p:spPr>
          <a:xfrm>
            <a:off x="6199632" y="1133856"/>
            <a:ext cx="2560320" cy="329184"/>
          </a:xfrm>
          <a:prstGeom prst="rect">
            <a:avLst/>
          </a:prstGeom>
          <a:noFill/>
          <a:ln/>
        </p:spPr>
        <p:txBody>
          <a:bodyPr wrap="square" lIns="0" tIns="0" rIns="0" bIns="0" rtlCol="0" anchor="ctr"/>
          <a:lstStyle/>
          <a:p>
            <a:pPr marL="0" indent="0">
              <a:buNone/>
            </a:pPr>
            <a:r>
              <a:rPr lang="en-US" sz="1600" b="1" dirty="0">
                <a:solidFill>
                  <a:srgbClr val="FFFFFF"/>
                </a:solidFill>
                <a:latin typeface="Arial Black" pitchFamily="34" charset="0"/>
                <a:ea typeface="Arial Black" pitchFamily="34" charset="-122"/>
                <a:cs typeface="Arial Black" pitchFamily="34" charset="-120"/>
              </a:rPr>
              <a:t>VOLT TYPHOON</a:t>
            </a:r>
            <a:endParaRPr lang="en-US" sz="1600" dirty="0"/>
          </a:p>
        </p:txBody>
      </p:sp>
      <p:sp>
        <p:nvSpPr>
          <p:cNvPr id="20" name="Text 17"/>
          <p:cNvSpPr/>
          <p:nvPr/>
        </p:nvSpPr>
        <p:spPr>
          <a:xfrm>
            <a:off x="6199632" y="1463040"/>
            <a:ext cx="2560320" cy="237744"/>
          </a:xfrm>
          <a:prstGeom prst="rect">
            <a:avLst/>
          </a:prstGeom>
          <a:noFill/>
          <a:ln/>
        </p:spPr>
        <p:txBody>
          <a:bodyPr wrap="square" lIns="0" tIns="0" rIns="0" bIns="0" rtlCol="0" anchor="ctr"/>
          <a:lstStyle/>
          <a:p>
            <a:pPr marL="0" indent="0">
              <a:buNone/>
            </a:pPr>
            <a:r>
              <a:rPr lang="en-US" sz="1200" dirty="0">
                <a:solidFill>
                  <a:srgbClr val="FFFFFF"/>
                </a:solidFill>
                <a:latin typeface="Calibri" pitchFamily="34" charset="0"/>
                <a:ea typeface="Calibri" pitchFamily="34" charset="-122"/>
                <a:cs typeface="Calibri" pitchFamily="34" charset="-120"/>
              </a:rPr>
              <a:t>Utilities / OT / ICS</a:t>
            </a:r>
            <a:endParaRPr lang="en-US" sz="1200" dirty="0"/>
          </a:p>
        </p:txBody>
      </p:sp>
      <p:sp>
        <p:nvSpPr>
          <p:cNvPr id="21" name="Text 18"/>
          <p:cNvSpPr/>
          <p:nvPr/>
        </p:nvSpPr>
        <p:spPr>
          <a:xfrm>
            <a:off x="6199632" y="1883664"/>
            <a:ext cx="2560320" cy="2441448"/>
          </a:xfrm>
          <a:prstGeom prst="rect">
            <a:avLst/>
          </a:prstGeom>
          <a:noFill/>
          <a:ln/>
        </p:spPr>
        <p:txBody>
          <a:bodyPr wrap="square" lIns="0" tIns="0" rIns="0" bIns="0" rtlCol="0" anchor="t"/>
          <a:lstStyle/>
          <a:p>
            <a:pPr marL="0" indent="0">
              <a:buNone/>
            </a:pPr>
            <a:r>
              <a:rPr lang="en-US" sz="1600" b="1" dirty="0">
                <a:solidFill>
                  <a:srgbClr val="0E8F68"/>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Littleton, MA power &amp; water utility: inside ~9 months (2023)</a:t>
            </a:r>
            <a:endParaRPr lang="en-US" sz="1600" dirty="0"/>
          </a:p>
          <a:p>
            <a:pPr marL="0" indent="0">
              <a:buNone/>
            </a:pPr>
            <a:r>
              <a:rPr lang="en-US" sz="1600" b="1" dirty="0">
                <a:solidFill>
                  <a:srgbClr val="0E8F68"/>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Versa zero-day hit 5 internet providers, MSPs and IT firms (2024)</a:t>
            </a:r>
            <a:endParaRPr lang="en-US" sz="1600" dirty="0"/>
          </a:p>
          <a:p>
            <a:pPr marL="0" indent="0">
              <a:buNone/>
            </a:pPr>
            <a:r>
              <a:rPr lang="en-US" sz="1600" b="1" dirty="0">
                <a:solidFill>
                  <a:srgbClr val="0E8F68"/>
                </a:solidFill>
                <a:latin typeface="Calibri" pitchFamily="34" charset="0"/>
                <a:ea typeface="Calibri" pitchFamily="34" charset="-122"/>
                <a:cs typeface="Calibri" pitchFamily="34" charset="-120"/>
              </a:rPr>
              <a:t>▸ </a:t>
            </a:r>
            <a:r>
              <a:rPr lang="en-US" sz="1600" dirty="0">
                <a:solidFill>
                  <a:srgbClr val="2B3550"/>
                </a:solidFill>
                <a:latin typeface="Calibri" pitchFamily="34" charset="0"/>
                <a:ea typeface="Calibri" pitchFamily="34" charset="-122"/>
                <a:cs typeface="Calibri" pitchFamily="34" charset="-120"/>
              </a:rPr>
              <a:t>Pre-positioned 5+ years to disrupt in a conflict</a:t>
            </a:r>
            <a:endParaRPr lang="en-US" sz="1600" dirty="0"/>
          </a:p>
        </p:txBody>
      </p:sp>
      <p:sp>
        <p:nvSpPr>
          <p:cNvPr id="22" name="Shape 19"/>
          <p:cNvSpPr/>
          <p:nvPr/>
        </p:nvSpPr>
        <p:spPr>
          <a:xfrm>
            <a:off x="274320" y="4507992"/>
            <a:ext cx="8595360" cy="457200"/>
          </a:xfrm>
          <a:prstGeom prst="rect">
            <a:avLst/>
          </a:prstGeom>
          <a:solidFill>
            <a:srgbClr val="FDF0EA"/>
          </a:solidFill>
          <a:ln w="12700">
            <a:solidFill>
              <a:srgbClr val="D9480F"/>
            </a:solidFill>
            <a:prstDash val="solid"/>
          </a:ln>
        </p:spPr>
        <p:txBody>
          <a:bodyPr/>
          <a:lstStyle/>
          <a:p>
            <a:endParaRPr lang="en-US"/>
          </a:p>
        </p:txBody>
      </p:sp>
      <p:sp>
        <p:nvSpPr>
          <p:cNvPr id="23" name="Text 20"/>
          <p:cNvSpPr/>
          <p:nvPr/>
        </p:nvSpPr>
        <p:spPr>
          <a:xfrm>
            <a:off x="411480" y="4507992"/>
            <a:ext cx="8321040" cy="457200"/>
          </a:xfrm>
          <a:prstGeom prst="rect">
            <a:avLst/>
          </a:prstGeom>
          <a:noFill/>
          <a:ln/>
        </p:spPr>
        <p:txBody>
          <a:bodyPr wrap="square" lIns="0" tIns="0" rIns="0" bIns="0" rtlCol="0" anchor="ctr"/>
          <a:lstStyle/>
          <a:p>
            <a:pPr marL="0" indent="0">
              <a:buNone/>
            </a:pPr>
            <a:r>
              <a:rPr lang="en-US" sz="1300" b="1" dirty="0">
                <a:solidFill>
                  <a:srgbClr val="D9480F"/>
                </a:solidFill>
                <a:latin typeface="Calibri" pitchFamily="34" charset="0"/>
                <a:ea typeface="Calibri" pitchFamily="34" charset="-122"/>
                <a:cs typeface="Calibri" pitchFamily="34" charset="-120"/>
              </a:rPr>
              <a:t>Common thread: each gets in through a trusted vendor: your MSP, your firewall, your telecom carrier</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SUPPLY CHAIN THREAT LANDSCAPE</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100" b="1" dirty="0">
                <a:solidFill>
                  <a:srgbClr val="14213D"/>
                </a:solidFill>
                <a:latin typeface="Arial Black" pitchFamily="34" charset="0"/>
                <a:ea typeface="Arial Black" pitchFamily="34" charset="-122"/>
                <a:cs typeface="Arial Black" pitchFamily="34" charset="-120"/>
              </a:rPr>
              <a:t>Closer to Home: Threats Already in Europe and Norway</a:t>
            </a:r>
            <a:endParaRPr lang="en-US" sz="2100" dirty="0"/>
          </a:p>
        </p:txBody>
      </p:sp>
      <p:sp>
        <p:nvSpPr>
          <p:cNvPr id="7" name="Shape 4"/>
          <p:cNvSpPr/>
          <p:nvPr/>
        </p:nvSpPr>
        <p:spPr>
          <a:xfrm>
            <a:off x="274320" y="1097280"/>
            <a:ext cx="8595360" cy="822960"/>
          </a:xfrm>
          <a:prstGeom prst="rect">
            <a:avLst/>
          </a:prstGeom>
          <a:solidFill>
            <a:srgbClr val="FDF0EA"/>
          </a:solidFill>
          <a:ln w="12700">
            <a:solidFill>
              <a:srgbClr val="D9480F"/>
            </a:solidFill>
            <a:prstDash val="solid"/>
          </a:ln>
        </p:spPr>
        <p:txBody>
          <a:bodyPr/>
          <a:lstStyle/>
          <a:p>
            <a:endParaRPr lang="en-US"/>
          </a:p>
        </p:txBody>
      </p:sp>
      <p:sp>
        <p:nvSpPr>
          <p:cNvPr id="8" name="Shape 5"/>
          <p:cNvSpPr/>
          <p:nvPr/>
        </p:nvSpPr>
        <p:spPr>
          <a:xfrm>
            <a:off x="274320" y="1097280"/>
            <a:ext cx="91440" cy="822960"/>
          </a:xfrm>
          <a:prstGeom prst="rect">
            <a:avLst/>
          </a:prstGeom>
          <a:solidFill>
            <a:srgbClr val="D9480F"/>
          </a:solidFill>
          <a:ln w="12700">
            <a:solidFill>
              <a:srgbClr val="D9480F"/>
            </a:solidFill>
            <a:prstDash val="solid"/>
          </a:ln>
        </p:spPr>
        <p:txBody>
          <a:bodyPr/>
          <a:lstStyle/>
          <a:p>
            <a:endParaRPr lang="en-US"/>
          </a:p>
        </p:txBody>
      </p:sp>
      <p:sp>
        <p:nvSpPr>
          <p:cNvPr id="9" name="Text 6"/>
          <p:cNvSpPr/>
          <p:nvPr/>
        </p:nvSpPr>
        <p:spPr>
          <a:xfrm>
            <a:off x="502920" y="1097280"/>
            <a:ext cx="8229600" cy="822960"/>
          </a:xfrm>
          <a:prstGeom prst="rect">
            <a:avLst/>
          </a:prstGeom>
          <a:noFill/>
          <a:ln/>
        </p:spPr>
        <p:txBody>
          <a:bodyPr wrap="square" lIns="0" tIns="0" rIns="0" bIns="0" rtlCol="0" anchor="ctr"/>
          <a:lstStyle/>
          <a:p>
            <a:pPr marL="0" indent="0">
              <a:buNone/>
            </a:pPr>
            <a:r>
              <a:rPr lang="en-US" sz="1700" b="1" dirty="0">
                <a:solidFill>
                  <a:srgbClr val="D9480F"/>
                </a:solidFill>
                <a:latin typeface="Calibri" pitchFamily="34" charset="0"/>
                <a:ea typeface="Calibri" pitchFamily="34" charset="-122"/>
                <a:cs typeface="Calibri" pitchFamily="34" charset="-120"/>
              </a:rPr>
              <a:t>2021 · Norway's Storting</a:t>
            </a:r>
            <a:endParaRPr lang="en-US" sz="1700" dirty="0"/>
          </a:p>
          <a:p>
            <a:pPr marL="0" indent="0">
              <a:buNone/>
            </a:pPr>
            <a:r>
              <a:rPr lang="en-US" sz="1500" dirty="0">
                <a:solidFill>
                  <a:srgbClr val="2B3550"/>
                </a:solidFill>
                <a:latin typeface="Calibri" pitchFamily="34" charset="0"/>
                <a:ea typeface="Calibri" pitchFamily="34" charset="-122"/>
                <a:cs typeface="Calibri" pitchFamily="34" charset="-120"/>
              </a:rPr>
              <a:t>Data stolen through Microsoft Exchange flaws; Norway attributed it to actors operating out of China</a:t>
            </a:r>
            <a:endParaRPr lang="en-US" sz="1700" dirty="0"/>
          </a:p>
        </p:txBody>
      </p:sp>
      <p:sp>
        <p:nvSpPr>
          <p:cNvPr id="10" name="Shape 7"/>
          <p:cNvSpPr/>
          <p:nvPr/>
        </p:nvSpPr>
        <p:spPr>
          <a:xfrm>
            <a:off x="274320" y="2029968"/>
            <a:ext cx="8595360" cy="822960"/>
          </a:xfrm>
          <a:prstGeom prst="rect">
            <a:avLst/>
          </a:prstGeom>
          <a:solidFill>
            <a:srgbClr val="FDF0EA"/>
          </a:solidFill>
          <a:ln w="12700">
            <a:solidFill>
              <a:srgbClr val="D9480F"/>
            </a:solidFill>
            <a:prstDash val="solid"/>
          </a:ln>
        </p:spPr>
        <p:txBody>
          <a:bodyPr/>
          <a:lstStyle/>
          <a:p>
            <a:endParaRPr lang="en-US"/>
          </a:p>
        </p:txBody>
      </p:sp>
      <p:sp>
        <p:nvSpPr>
          <p:cNvPr id="11" name="Shape 8"/>
          <p:cNvSpPr/>
          <p:nvPr/>
        </p:nvSpPr>
        <p:spPr>
          <a:xfrm>
            <a:off x="274320" y="2029968"/>
            <a:ext cx="91440" cy="822960"/>
          </a:xfrm>
          <a:prstGeom prst="rect">
            <a:avLst/>
          </a:prstGeom>
          <a:solidFill>
            <a:srgbClr val="D9480F"/>
          </a:solidFill>
          <a:ln w="12700">
            <a:solidFill>
              <a:srgbClr val="D9480F"/>
            </a:solidFill>
            <a:prstDash val="solid"/>
          </a:ln>
        </p:spPr>
        <p:txBody>
          <a:bodyPr/>
          <a:lstStyle/>
          <a:p>
            <a:endParaRPr lang="en-US"/>
          </a:p>
        </p:txBody>
      </p:sp>
      <p:sp>
        <p:nvSpPr>
          <p:cNvPr id="12" name="Text 9"/>
          <p:cNvSpPr/>
          <p:nvPr/>
        </p:nvSpPr>
        <p:spPr>
          <a:xfrm>
            <a:off x="502920" y="2029968"/>
            <a:ext cx="8229600" cy="822960"/>
          </a:xfrm>
          <a:prstGeom prst="rect">
            <a:avLst/>
          </a:prstGeom>
          <a:noFill/>
          <a:ln/>
        </p:spPr>
        <p:txBody>
          <a:bodyPr wrap="square" lIns="0" tIns="0" rIns="0" bIns="0" rtlCol="0" anchor="ctr"/>
          <a:lstStyle/>
          <a:p>
            <a:pPr marL="0" indent="0">
              <a:buNone/>
            </a:pPr>
            <a:r>
              <a:rPr lang="en-US" sz="1700" b="1" dirty="0">
                <a:solidFill>
                  <a:srgbClr val="D9480F"/>
                </a:solidFill>
                <a:latin typeface="Calibri" pitchFamily="34" charset="0"/>
                <a:ea typeface="Calibri" pitchFamily="34" charset="-122"/>
                <a:cs typeface="Calibri" pitchFamily="34" charset="-120"/>
              </a:rPr>
              <a:t>2025 · Salt Typhoon in Europe</a:t>
            </a:r>
            <a:endParaRPr lang="en-US" sz="1700" dirty="0"/>
          </a:p>
          <a:p>
            <a:pPr marL="0" indent="0">
              <a:buNone/>
            </a:pPr>
            <a:r>
              <a:rPr lang="en-US" sz="1500" dirty="0">
                <a:solidFill>
                  <a:srgbClr val="2B3550"/>
                </a:solidFill>
                <a:latin typeface="Calibri" pitchFamily="34" charset="0"/>
                <a:ea typeface="Calibri" pitchFamily="34" charset="-122"/>
                <a:cs typeface="Calibri" pitchFamily="34" charset="-120"/>
              </a:rPr>
              <a:t>Routers at smaller Dutch internet and hosting providers accessed; advisory co-signed by 8 European nations</a:t>
            </a:r>
            <a:endParaRPr lang="en-US" sz="1700" dirty="0"/>
          </a:p>
        </p:txBody>
      </p:sp>
      <p:sp>
        <p:nvSpPr>
          <p:cNvPr id="13" name="Shape 10"/>
          <p:cNvSpPr/>
          <p:nvPr/>
        </p:nvSpPr>
        <p:spPr>
          <a:xfrm>
            <a:off x="274320" y="2962656"/>
            <a:ext cx="8595360" cy="822960"/>
          </a:xfrm>
          <a:prstGeom prst="rect">
            <a:avLst/>
          </a:prstGeom>
          <a:solidFill>
            <a:srgbClr val="FDF0EA"/>
          </a:solidFill>
          <a:ln w="12700">
            <a:solidFill>
              <a:srgbClr val="D9480F"/>
            </a:solidFill>
            <a:prstDash val="solid"/>
          </a:ln>
        </p:spPr>
        <p:txBody>
          <a:bodyPr/>
          <a:lstStyle/>
          <a:p>
            <a:endParaRPr lang="en-US"/>
          </a:p>
        </p:txBody>
      </p:sp>
      <p:sp>
        <p:nvSpPr>
          <p:cNvPr id="14" name="Shape 11"/>
          <p:cNvSpPr/>
          <p:nvPr/>
        </p:nvSpPr>
        <p:spPr>
          <a:xfrm>
            <a:off x="274320" y="2962656"/>
            <a:ext cx="91440" cy="822960"/>
          </a:xfrm>
          <a:prstGeom prst="rect">
            <a:avLst/>
          </a:prstGeom>
          <a:solidFill>
            <a:srgbClr val="D9480F"/>
          </a:solidFill>
          <a:ln w="12700">
            <a:solidFill>
              <a:srgbClr val="D9480F"/>
            </a:solidFill>
            <a:prstDash val="solid"/>
          </a:ln>
        </p:spPr>
        <p:txBody>
          <a:bodyPr/>
          <a:lstStyle/>
          <a:p>
            <a:endParaRPr lang="en-US"/>
          </a:p>
        </p:txBody>
      </p:sp>
      <p:sp>
        <p:nvSpPr>
          <p:cNvPr id="15" name="Text 12"/>
          <p:cNvSpPr/>
          <p:nvPr/>
        </p:nvSpPr>
        <p:spPr>
          <a:xfrm>
            <a:off x="502920" y="2962656"/>
            <a:ext cx="8229600" cy="822960"/>
          </a:xfrm>
          <a:prstGeom prst="rect">
            <a:avLst/>
          </a:prstGeom>
          <a:noFill/>
          <a:ln/>
        </p:spPr>
        <p:txBody>
          <a:bodyPr wrap="square" lIns="0" tIns="0" rIns="0" bIns="0" rtlCol="0" anchor="ctr"/>
          <a:lstStyle/>
          <a:p>
            <a:pPr marL="0" indent="0">
              <a:buNone/>
            </a:pPr>
            <a:r>
              <a:rPr lang="en-US" sz="1700" b="1" dirty="0">
                <a:solidFill>
                  <a:srgbClr val="D9480F"/>
                </a:solidFill>
                <a:latin typeface="Calibri" pitchFamily="34" charset="0"/>
                <a:ea typeface="Calibri" pitchFamily="34" charset="-122"/>
                <a:cs typeface="Calibri" pitchFamily="34" charset="-120"/>
              </a:rPr>
              <a:t>Norwegian National Security Authority (NSM) warning</a:t>
            </a:r>
            <a:endParaRPr lang="en-US" sz="1700" dirty="0"/>
          </a:p>
          <a:p>
            <a:pPr marL="0" indent="0">
              <a:buNone/>
            </a:pPr>
            <a:r>
              <a:rPr lang="en-US" sz="1500" dirty="0">
                <a:solidFill>
                  <a:srgbClr val="2B3550"/>
                </a:solidFill>
                <a:latin typeface="Calibri" pitchFamily="34" charset="0"/>
                <a:ea typeface="Calibri" pitchFamily="34" charset="-122"/>
                <a:cs typeface="Calibri" pitchFamily="34" charset="-120"/>
              </a:rPr>
              <a:t>Organisations often buy without assessing security risk and rely on subcontractors with unknown weaknesses</a:t>
            </a:r>
            <a:endParaRPr lang="en-US" sz="1700" dirty="0"/>
          </a:p>
        </p:txBody>
      </p:sp>
      <p:sp>
        <p:nvSpPr>
          <p:cNvPr id="16" name="Shape 13"/>
          <p:cNvSpPr/>
          <p:nvPr/>
        </p:nvSpPr>
        <p:spPr>
          <a:xfrm>
            <a:off x="274320" y="3895344"/>
            <a:ext cx="8595360" cy="822960"/>
          </a:xfrm>
          <a:prstGeom prst="rect">
            <a:avLst/>
          </a:prstGeom>
          <a:solidFill>
            <a:srgbClr val="FDF0EA"/>
          </a:solidFill>
          <a:ln w="12700">
            <a:solidFill>
              <a:srgbClr val="D9480F"/>
            </a:solidFill>
            <a:prstDash val="solid"/>
          </a:ln>
        </p:spPr>
        <p:txBody>
          <a:bodyPr/>
          <a:lstStyle/>
          <a:p>
            <a:endParaRPr lang="en-US"/>
          </a:p>
        </p:txBody>
      </p:sp>
      <p:sp>
        <p:nvSpPr>
          <p:cNvPr id="17" name="Shape 14"/>
          <p:cNvSpPr/>
          <p:nvPr/>
        </p:nvSpPr>
        <p:spPr>
          <a:xfrm>
            <a:off x="274320" y="3895344"/>
            <a:ext cx="91440" cy="822960"/>
          </a:xfrm>
          <a:prstGeom prst="rect">
            <a:avLst/>
          </a:prstGeom>
          <a:solidFill>
            <a:srgbClr val="D9480F"/>
          </a:solidFill>
          <a:ln w="12700">
            <a:solidFill>
              <a:srgbClr val="D9480F"/>
            </a:solidFill>
            <a:prstDash val="solid"/>
          </a:ln>
        </p:spPr>
        <p:txBody>
          <a:bodyPr/>
          <a:lstStyle/>
          <a:p>
            <a:endParaRPr lang="en-US"/>
          </a:p>
        </p:txBody>
      </p:sp>
      <p:sp>
        <p:nvSpPr>
          <p:cNvPr id="18" name="Text 15"/>
          <p:cNvSpPr/>
          <p:nvPr/>
        </p:nvSpPr>
        <p:spPr>
          <a:xfrm>
            <a:off x="502920" y="3895344"/>
            <a:ext cx="8229600" cy="822960"/>
          </a:xfrm>
          <a:prstGeom prst="rect">
            <a:avLst/>
          </a:prstGeom>
          <a:noFill/>
          <a:ln/>
        </p:spPr>
        <p:txBody>
          <a:bodyPr wrap="square" lIns="0" tIns="0" rIns="0" bIns="0" rtlCol="0" anchor="ctr"/>
          <a:lstStyle/>
          <a:p>
            <a:pPr marL="0" indent="0">
              <a:buNone/>
            </a:pPr>
            <a:r>
              <a:rPr lang="en-US" sz="1700" b="1" dirty="0">
                <a:solidFill>
                  <a:srgbClr val="D9480F"/>
                </a:solidFill>
                <a:latin typeface="Calibri" pitchFamily="34" charset="0"/>
                <a:ea typeface="Calibri" pitchFamily="34" charset="-122"/>
                <a:cs typeface="Calibri" pitchFamily="34" charset="-120"/>
              </a:rPr>
              <a:t>2026 · AI supply chain</a:t>
            </a:r>
            <a:endParaRPr lang="en-US" sz="1700" dirty="0"/>
          </a:p>
          <a:p>
            <a:pPr marL="0" indent="0">
              <a:buNone/>
            </a:pPr>
            <a:r>
              <a:rPr lang="en-US" sz="1500" dirty="0">
                <a:solidFill>
                  <a:srgbClr val="2B3550"/>
                </a:solidFill>
                <a:latin typeface="Calibri" pitchFamily="34" charset="0"/>
                <a:ea typeface="Calibri" pitchFamily="34" charset="-122"/>
                <a:cs typeface="Calibri" pitchFamily="34" charset="-120"/>
              </a:rPr>
              <a:t>The TanStack worm also poisoned packages published by French AI company Mistral</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SUPPLY CHAIN THREAT LANDSCAPE</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Closer to Home: Rules Now in Force</a:t>
            </a:r>
            <a:endParaRPr lang="en-US" sz="2400" dirty="0"/>
          </a:p>
        </p:txBody>
      </p:sp>
      <p:sp>
        <p:nvSpPr>
          <p:cNvPr id="7" name="Shape 4"/>
          <p:cNvSpPr/>
          <p:nvPr/>
        </p:nvSpPr>
        <p:spPr>
          <a:xfrm>
            <a:off x="274320" y="1097280"/>
            <a:ext cx="8595360" cy="822960"/>
          </a:xfrm>
          <a:prstGeom prst="rect">
            <a:avLst/>
          </a:prstGeom>
          <a:solidFill>
            <a:srgbClr val="EAF2FA"/>
          </a:solidFill>
          <a:ln w="12700">
            <a:solidFill>
              <a:srgbClr val="1F7AC0"/>
            </a:solidFill>
            <a:prstDash val="solid"/>
          </a:ln>
        </p:spPr>
        <p:txBody>
          <a:bodyPr/>
          <a:lstStyle/>
          <a:p>
            <a:endParaRPr lang="en-US"/>
          </a:p>
        </p:txBody>
      </p:sp>
      <p:sp>
        <p:nvSpPr>
          <p:cNvPr id="8" name="Shape 5"/>
          <p:cNvSpPr/>
          <p:nvPr/>
        </p:nvSpPr>
        <p:spPr>
          <a:xfrm>
            <a:off x="274320" y="1097280"/>
            <a:ext cx="91440" cy="822960"/>
          </a:xfrm>
          <a:prstGeom prst="rect">
            <a:avLst/>
          </a:prstGeom>
          <a:solidFill>
            <a:srgbClr val="1F7AC0"/>
          </a:solidFill>
          <a:ln w="12700">
            <a:solidFill>
              <a:srgbClr val="1F7AC0"/>
            </a:solidFill>
            <a:prstDash val="solid"/>
          </a:ln>
        </p:spPr>
        <p:txBody>
          <a:bodyPr/>
          <a:lstStyle/>
          <a:p>
            <a:endParaRPr lang="en-US"/>
          </a:p>
        </p:txBody>
      </p:sp>
      <p:sp>
        <p:nvSpPr>
          <p:cNvPr id="9" name="Text 6"/>
          <p:cNvSpPr/>
          <p:nvPr/>
        </p:nvSpPr>
        <p:spPr>
          <a:xfrm>
            <a:off x="502920" y="1097280"/>
            <a:ext cx="8229600" cy="822960"/>
          </a:xfrm>
          <a:prstGeom prst="rect">
            <a:avLst/>
          </a:prstGeom>
          <a:noFill/>
          <a:ln/>
        </p:spPr>
        <p:txBody>
          <a:bodyPr wrap="square" lIns="0" tIns="0" rIns="0" bIns="0" rtlCol="0" anchor="ctr"/>
          <a:lstStyle/>
          <a:p>
            <a:pPr marL="0" indent="0">
              <a:buNone/>
            </a:pPr>
            <a:r>
              <a:rPr lang="en-US" sz="1700" b="1" dirty="0">
                <a:solidFill>
                  <a:srgbClr val="1F7AC0"/>
                </a:solidFill>
                <a:latin typeface="Calibri" pitchFamily="34" charset="0"/>
                <a:ea typeface="Calibri" pitchFamily="34" charset="-122"/>
                <a:cs typeface="Calibri" pitchFamily="34" charset="-120"/>
              </a:rPr>
              <a:t>1 Oct 2025 · Norway's Digital Security Act</a:t>
            </a:r>
            <a:endParaRPr lang="en-US" sz="1700" dirty="0"/>
          </a:p>
          <a:p>
            <a:pPr marL="0" indent="0">
              <a:buNone/>
            </a:pPr>
            <a:r>
              <a:rPr lang="en-US" sz="1500" dirty="0">
                <a:solidFill>
                  <a:srgbClr val="2B3550"/>
                </a:solidFill>
                <a:latin typeface="Calibri" pitchFamily="34" charset="0"/>
                <a:ea typeface="Calibri" pitchFamily="34" charset="-122"/>
                <a:cs typeface="Calibri" pitchFamily="34" charset="-120"/>
              </a:rPr>
              <a:t>Essential services must hold suppliers to security requirements; leaders sign off yearly; fines up to 4% of turnover</a:t>
            </a:r>
            <a:endParaRPr lang="en-US" sz="1700" dirty="0"/>
          </a:p>
        </p:txBody>
      </p:sp>
      <p:sp>
        <p:nvSpPr>
          <p:cNvPr id="10" name="Shape 7"/>
          <p:cNvSpPr/>
          <p:nvPr/>
        </p:nvSpPr>
        <p:spPr>
          <a:xfrm>
            <a:off x="274320" y="2029968"/>
            <a:ext cx="8595360" cy="822960"/>
          </a:xfrm>
          <a:prstGeom prst="rect">
            <a:avLst/>
          </a:prstGeom>
          <a:solidFill>
            <a:srgbClr val="EAF2FA"/>
          </a:solidFill>
          <a:ln w="12700">
            <a:solidFill>
              <a:srgbClr val="1F7AC0"/>
            </a:solidFill>
            <a:prstDash val="solid"/>
          </a:ln>
        </p:spPr>
        <p:txBody>
          <a:bodyPr/>
          <a:lstStyle/>
          <a:p>
            <a:endParaRPr lang="en-US"/>
          </a:p>
        </p:txBody>
      </p:sp>
      <p:sp>
        <p:nvSpPr>
          <p:cNvPr id="11" name="Shape 8"/>
          <p:cNvSpPr/>
          <p:nvPr/>
        </p:nvSpPr>
        <p:spPr>
          <a:xfrm>
            <a:off x="274320" y="2029968"/>
            <a:ext cx="91440" cy="822960"/>
          </a:xfrm>
          <a:prstGeom prst="rect">
            <a:avLst/>
          </a:prstGeom>
          <a:solidFill>
            <a:srgbClr val="1F7AC0"/>
          </a:solidFill>
          <a:ln w="12700">
            <a:solidFill>
              <a:srgbClr val="1F7AC0"/>
            </a:solidFill>
            <a:prstDash val="solid"/>
          </a:ln>
        </p:spPr>
        <p:txBody>
          <a:bodyPr/>
          <a:lstStyle/>
          <a:p>
            <a:endParaRPr lang="en-US"/>
          </a:p>
        </p:txBody>
      </p:sp>
      <p:sp>
        <p:nvSpPr>
          <p:cNvPr id="12" name="Text 9"/>
          <p:cNvSpPr/>
          <p:nvPr/>
        </p:nvSpPr>
        <p:spPr>
          <a:xfrm>
            <a:off x="502920" y="2029968"/>
            <a:ext cx="8229600" cy="822960"/>
          </a:xfrm>
          <a:prstGeom prst="rect">
            <a:avLst/>
          </a:prstGeom>
          <a:noFill/>
          <a:ln/>
        </p:spPr>
        <p:txBody>
          <a:bodyPr wrap="square" lIns="0" tIns="0" rIns="0" bIns="0" rtlCol="0" anchor="ctr"/>
          <a:lstStyle/>
          <a:p>
            <a:pPr marL="0" indent="0">
              <a:buNone/>
            </a:pPr>
            <a:r>
              <a:rPr lang="en-US" sz="1700" b="1" dirty="0">
                <a:solidFill>
                  <a:srgbClr val="1F7AC0"/>
                </a:solidFill>
                <a:latin typeface="Calibri" pitchFamily="34" charset="0"/>
                <a:ea typeface="Calibri" pitchFamily="34" charset="-122"/>
                <a:cs typeface="Calibri" pitchFamily="34" charset="-120"/>
              </a:rPr>
              <a:t>11 Sep 2026 · EU Cyber Resilience Act</a:t>
            </a:r>
            <a:endParaRPr lang="en-US" sz="1700" dirty="0"/>
          </a:p>
          <a:p>
            <a:pPr marL="0" indent="0">
              <a:buNone/>
            </a:pPr>
            <a:r>
              <a:rPr lang="en-US" sz="1500" dirty="0">
                <a:solidFill>
                  <a:srgbClr val="2B3550"/>
                </a:solidFill>
                <a:latin typeface="Calibri" pitchFamily="34" charset="0"/>
                <a:ea typeface="Calibri" pitchFamily="34" charset="-122"/>
                <a:cs typeface="Calibri" pitchFamily="34" charset="-120"/>
              </a:rPr>
              <a:t>Report actively exploited vulnerabilities: 24-hour early warning, 72-hour notification</a:t>
            </a:r>
            <a:endParaRPr lang="en-US" sz="1700" dirty="0"/>
          </a:p>
        </p:txBody>
      </p:sp>
      <p:sp>
        <p:nvSpPr>
          <p:cNvPr id="13" name="Shape 10"/>
          <p:cNvSpPr/>
          <p:nvPr/>
        </p:nvSpPr>
        <p:spPr>
          <a:xfrm>
            <a:off x="274320" y="2962656"/>
            <a:ext cx="8595360" cy="822960"/>
          </a:xfrm>
          <a:prstGeom prst="rect">
            <a:avLst/>
          </a:prstGeom>
          <a:solidFill>
            <a:srgbClr val="EAF2FA"/>
          </a:solidFill>
          <a:ln w="12700">
            <a:solidFill>
              <a:srgbClr val="1F7AC0"/>
            </a:solidFill>
            <a:prstDash val="solid"/>
          </a:ln>
        </p:spPr>
        <p:txBody>
          <a:bodyPr/>
          <a:lstStyle/>
          <a:p>
            <a:endParaRPr lang="en-US"/>
          </a:p>
        </p:txBody>
      </p:sp>
      <p:sp>
        <p:nvSpPr>
          <p:cNvPr id="14" name="Shape 11"/>
          <p:cNvSpPr/>
          <p:nvPr/>
        </p:nvSpPr>
        <p:spPr>
          <a:xfrm>
            <a:off x="274320" y="2962656"/>
            <a:ext cx="91440" cy="822960"/>
          </a:xfrm>
          <a:prstGeom prst="rect">
            <a:avLst/>
          </a:prstGeom>
          <a:solidFill>
            <a:srgbClr val="1F7AC0"/>
          </a:solidFill>
          <a:ln w="12700">
            <a:solidFill>
              <a:srgbClr val="1F7AC0"/>
            </a:solidFill>
            <a:prstDash val="solid"/>
          </a:ln>
        </p:spPr>
        <p:txBody>
          <a:bodyPr/>
          <a:lstStyle/>
          <a:p>
            <a:endParaRPr lang="en-US"/>
          </a:p>
        </p:txBody>
      </p:sp>
      <p:sp>
        <p:nvSpPr>
          <p:cNvPr id="15" name="Text 12"/>
          <p:cNvSpPr/>
          <p:nvPr/>
        </p:nvSpPr>
        <p:spPr>
          <a:xfrm>
            <a:off x="502920" y="2962656"/>
            <a:ext cx="8229600" cy="822960"/>
          </a:xfrm>
          <a:prstGeom prst="rect">
            <a:avLst/>
          </a:prstGeom>
          <a:noFill/>
          <a:ln/>
        </p:spPr>
        <p:txBody>
          <a:bodyPr wrap="square" lIns="0" tIns="0" rIns="0" bIns="0" rtlCol="0" anchor="ctr"/>
          <a:lstStyle/>
          <a:p>
            <a:pPr marL="0" indent="0">
              <a:buNone/>
            </a:pPr>
            <a:r>
              <a:rPr lang="en-US" sz="1700" b="1" dirty="0">
                <a:solidFill>
                  <a:srgbClr val="1F7AC0"/>
                </a:solidFill>
                <a:latin typeface="Calibri" pitchFamily="34" charset="0"/>
                <a:ea typeface="Calibri" pitchFamily="34" charset="-122"/>
                <a:cs typeface="Calibri" pitchFamily="34" charset="-120"/>
              </a:rPr>
              <a:t>2 Aug 2026 · EU AI Act transparency</a:t>
            </a:r>
            <a:endParaRPr lang="en-US" sz="1700" dirty="0"/>
          </a:p>
          <a:p>
            <a:pPr marL="0" indent="0">
              <a:buNone/>
            </a:pPr>
            <a:r>
              <a:rPr lang="en-US" sz="1500" dirty="0">
                <a:solidFill>
                  <a:srgbClr val="2B3550"/>
                </a:solidFill>
                <a:latin typeface="Calibri" pitchFamily="34" charset="0"/>
                <a:ea typeface="Calibri" pitchFamily="34" charset="-122"/>
                <a:cs typeface="Calibri" pitchFamily="34" charset="-120"/>
              </a:rPr>
              <a:t>Tell people when they're dealing with AI, and label AI-generated content</a:t>
            </a:r>
            <a:endParaRPr lang="en-US" sz="1700" dirty="0"/>
          </a:p>
        </p:txBody>
      </p:sp>
      <p:sp>
        <p:nvSpPr>
          <p:cNvPr id="16" name="Shape 13"/>
          <p:cNvSpPr/>
          <p:nvPr/>
        </p:nvSpPr>
        <p:spPr>
          <a:xfrm>
            <a:off x="274320" y="3895344"/>
            <a:ext cx="8595360" cy="822960"/>
          </a:xfrm>
          <a:prstGeom prst="rect">
            <a:avLst/>
          </a:prstGeom>
          <a:solidFill>
            <a:srgbClr val="EAF2FA"/>
          </a:solidFill>
          <a:ln w="12700">
            <a:solidFill>
              <a:srgbClr val="1F7AC0"/>
            </a:solidFill>
            <a:prstDash val="solid"/>
          </a:ln>
        </p:spPr>
        <p:txBody>
          <a:bodyPr/>
          <a:lstStyle/>
          <a:p>
            <a:endParaRPr lang="en-US"/>
          </a:p>
        </p:txBody>
      </p:sp>
      <p:sp>
        <p:nvSpPr>
          <p:cNvPr id="17" name="Shape 14"/>
          <p:cNvSpPr/>
          <p:nvPr/>
        </p:nvSpPr>
        <p:spPr>
          <a:xfrm>
            <a:off x="274320" y="3895344"/>
            <a:ext cx="91440" cy="822960"/>
          </a:xfrm>
          <a:prstGeom prst="rect">
            <a:avLst/>
          </a:prstGeom>
          <a:solidFill>
            <a:srgbClr val="1F7AC0"/>
          </a:solidFill>
          <a:ln w="12700">
            <a:solidFill>
              <a:srgbClr val="1F7AC0"/>
            </a:solidFill>
            <a:prstDash val="solid"/>
          </a:ln>
        </p:spPr>
        <p:txBody>
          <a:bodyPr/>
          <a:lstStyle/>
          <a:p>
            <a:endParaRPr lang="en-US"/>
          </a:p>
        </p:txBody>
      </p:sp>
      <p:sp>
        <p:nvSpPr>
          <p:cNvPr id="18" name="Text 15"/>
          <p:cNvSpPr/>
          <p:nvPr/>
        </p:nvSpPr>
        <p:spPr>
          <a:xfrm>
            <a:off x="502920" y="3895344"/>
            <a:ext cx="8229600" cy="822960"/>
          </a:xfrm>
          <a:prstGeom prst="rect">
            <a:avLst/>
          </a:prstGeom>
          <a:noFill/>
          <a:ln/>
        </p:spPr>
        <p:txBody>
          <a:bodyPr wrap="square" lIns="0" tIns="0" rIns="0" bIns="0" rtlCol="0" anchor="ctr"/>
          <a:lstStyle/>
          <a:p>
            <a:pPr marL="0" indent="0">
              <a:buNone/>
            </a:pPr>
            <a:r>
              <a:rPr lang="en-US" sz="1700" b="1" dirty="0">
                <a:solidFill>
                  <a:srgbClr val="1F7AC0"/>
                </a:solidFill>
                <a:latin typeface="Calibri" pitchFamily="34" charset="0"/>
                <a:ea typeface="Calibri" pitchFamily="34" charset="-122"/>
                <a:cs typeface="Calibri" pitchFamily="34" charset="-120"/>
              </a:rPr>
              <a:t>Next · NIS2</a:t>
            </a:r>
            <a:endParaRPr lang="en-US" sz="1700" dirty="0"/>
          </a:p>
          <a:p>
            <a:pPr marL="0" indent="0">
              <a:buNone/>
            </a:pPr>
            <a:r>
              <a:rPr lang="en-US" sz="1500" dirty="0">
                <a:solidFill>
                  <a:srgbClr val="2B3550"/>
                </a:solidFill>
                <a:latin typeface="Calibri" pitchFamily="34" charset="0"/>
                <a:ea typeface="Calibri" pitchFamily="34" charset="-122"/>
                <a:cs typeface="Calibri" pitchFamily="34" charset="-120"/>
              </a:rPr>
              <a:t>Not yet Norwegian law; incorporation expected, and it will widen scope</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SUPPLY CHAIN'S RISE ON THE OWASP TOP 10</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200" b="1" dirty="0">
                <a:solidFill>
                  <a:srgbClr val="14213D"/>
                </a:solidFill>
                <a:latin typeface="Arial Black" pitchFamily="34" charset="0"/>
                <a:ea typeface="Arial Black" pitchFamily="34" charset="-122"/>
                <a:cs typeface="Arial Black" pitchFamily="34" charset="-120"/>
              </a:rPr>
              <a:t>OWASP Top 10:2025: Supply Chain Reaches #3</a:t>
            </a:r>
            <a:endParaRPr lang="en-US" sz="2200" dirty="0"/>
          </a:p>
        </p:txBody>
      </p:sp>
      <p:sp>
        <p:nvSpPr>
          <p:cNvPr id="7" name="Shape 4"/>
          <p:cNvSpPr/>
          <p:nvPr/>
        </p:nvSpPr>
        <p:spPr>
          <a:xfrm>
            <a:off x="347472" y="1051560"/>
            <a:ext cx="566928" cy="292608"/>
          </a:xfrm>
          <a:prstGeom prst="rect">
            <a:avLst/>
          </a:prstGeom>
          <a:solidFill>
            <a:srgbClr val="D5DCE6"/>
          </a:solidFill>
          <a:ln w="12700">
            <a:solidFill>
              <a:srgbClr val="5B6B85"/>
            </a:solidFill>
            <a:prstDash val="solid"/>
          </a:ln>
        </p:spPr>
        <p:txBody>
          <a:bodyPr/>
          <a:lstStyle/>
          <a:p>
            <a:endParaRPr lang="en-US"/>
          </a:p>
        </p:txBody>
      </p:sp>
      <p:sp>
        <p:nvSpPr>
          <p:cNvPr id="8" name="Text 5"/>
          <p:cNvSpPr/>
          <p:nvPr/>
        </p:nvSpPr>
        <p:spPr>
          <a:xfrm>
            <a:off x="347472" y="1051560"/>
            <a:ext cx="566928" cy="292608"/>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A01</a:t>
            </a:r>
            <a:endParaRPr lang="en-US" sz="1200" dirty="0"/>
          </a:p>
        </p:txBody>
      </p:sp>
      <p:sp>
        <p:nvSpPr>
          <p:cNvPr id="9" name="Text 6"/>
          <p:cNvSpPr/>
          <p:nvPr/>
        </p:nvSpPr>
        <p:spPr>
          <a:xfrm>
            <a:off x="1005840" y="1051560"/>
            <a:ext cx="3474720" cy="292608"/>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Broken Access Control</a:t>
            </a:r>
            <a:endParaRPr lang="en-US" sz="1400" dirty="0"/>
          </a:p>
        </p:txBody>
      </p:sp>
      <p:sp>
        <p:nvSpPr>
          <p:cNvPr id="10" name="Shape 7"/>
          <p:cNvSpPr/>
          <p:nvPr/>
        </p:nvSpPr>
        <p:spPr>
          <a:xfrm>
            <a:off x="347472" y="1431036"/>
            <a:ext cx="566928" cy="292608"/>
          </a:xfrm>
          <a:prstGeom prst="rect">
            <a:avLst/>
          </a:prstGeom>
          <a:solidFill>
            <a:srgbClr val="D5DCE6"/>
          </a:solidFill>
          <a:ln w="12700">
            <a:solidFill>
              <a:srgbClr val="5B6B85"/>
            </a:solidFill>
            <a:prstDash val="solid"/>
          </a:ln>
        </p:spPr>
        <p:txBody>
          <a:bodyPr/>
          <a:lstStyle/>
          <a:p>
            <a:endParaRPr lang="en-US"/>
          </a:p>
        </p:txBody>
      </p:sp>
      <p:sp>
        <p:nvSpPr>
          <p:cNvPr id="11" name="Text 8"/>
          <p:cNvSpPr/>
          <p:nvPr/>
        </p:nvSpPr>
        <p:spPr>
          <a:xfrm>
            <a:off x="347472" y="1431036"/>
            <a:ext cx="566928" cy="292608"/>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A02</a:t>
            </a:r>
            <a:endParaRPr lang="en-US" sz="1200" dirty="0"/>
          </a:p>
        </p:txBody>
      </p:sp>
      <p:sp>
        <p:nvSpPr>
          <p:cNvPr id="12" name="Text 9"/>
          <p:cNvSpPr/>
          <p:nvPr/>
        </p:nvSpPr>
        <p:spPr>
          <a:xfrm>
            <a:off x="1005840" y="1431036"/>
            <a:ext cx="3474720" cy="292608"/>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Security Misconfiguration</a:t>
            </a:r>
            <a:endParaRPr lang="en-US" sz="1400" dirty="0"/>
          </a:p>
        </p:txBody>
      </p:sp>
      <p:sp>
        <p:nvSpPr>
          <p:cNvPr id="13" name="Shape 10"/>
          <p:cNvSpPr/>
          <p:nvPr/>
        </p:nvSpPr>
        <p:spPr>
          <a:xfrm>
            <a:off x="4526280" y="1440180"/>
            <a:ext cx="1371600" cy="274320"/>
          </a:xfrm>
          <a:prstGeom prst="rect">
            <a:avLst/>
          </a:prstGeom>
          <a:solidFill>
            <a:srgbClr val="FFFFFF"/>
          </a:solidFill>
          <a:ln w="12700">
            <a:solidFill>
              <a:srgbClr val="5B6B85"/>
            </a:solidFill>
            <a:prstDash val="solid"/>
          </a:ln>
        </p:spPr>
        <p:txBody>
          <a:bodyPr/>
          <a:lstStyle/>
          <a:p>
            <a:endParaRPr lang="en-US"/>
          </a:p>
        </p:txBody>
      </p:sp>
      <p:sp>
        <p:nvSpPr>
          <p:cNvPr id="14" name="Text 11"/>
          <p:cNvSpPr/>
          <p:nvPr/>
        </p:nvSpPr>
        <p:spPr>
          <a:xfrm>
            <a:off x="4526280" y="1440180"/>
            <a:ext cx="1371600" cy="274320"/>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UP FROM #5</a:t>
            </a:r>
            <a:endParaRPr lang="en-US" sz="1200" dirty="0"/>
          </a:p>
        </p:txBody>
      </p:sp>
      <p:sp>
        <p:nvSpPr>
          <p:cNvPr id="15" name="Shape 12"/>
          <p:cNvSpPr/>
          <p:nvPr/>
        </p:nvSpPr>
        <p:spPr>
          <a:xfrm>
            <a:off x="274320" y="1773936"/>
            <a:ext cx="5715000" cy="365760"/>
          </a:xfrm>
          <a:prstGeom prst="rect">
            <a:avLst/>
          </a:prstGeom>
          <a:solidFill>
            <a:srgbClr val="FDF0EA"/>
          </a:solidFill>
          <a:ln w="19050">
            <a:solidFill>
              <a:srgbClr val="D9480F"/>
            </a:solidFill>
            <a:prstDash val="solid"/>
          </a:ln>
        </p:spPr>
        <p:txBody>
          <a:bodyPr/>
          <a:lstStyle/>
          <a:p>
            <a:endParaRPr lang="en-US"/>
          </a:p>
        </p:txBody>
      </p:sp>
      <p:sp>
        <p:nvSpPr>
          <p:cNvPr id="16" name="Shape 13"/>
          <p:cNvSpPr/>
          <p:nvPr/>
        </p:nvSpPr>
        <p:spPr>
          <a:xfrm>
            <a:off x="347472" y="1810512"/>
            <a:ext cx="566928" cy="292608"/>
          </a:xfrm>
          <a:prstGeom prst="rect">
            <a:avLst/>
          </a:prstGeom>
          <a:solidFill>
            <a:srgbClr val="D9480F"/>
          </a:solidFill>
          <a:ln w="12700">
            <a:solidFill>
              <a:srgbClr val="D9480F"/>
            </a:solidFill>
            <a:prstDash val="solid"/>
          </a:ln>
        </p:spPr>
        <p:txBody>
          <a:bodyPr/>
          <a:lstStyle/>
          <a:p>
            <a:endParaRPr lang="en-US"/>
          </a:p>
        </p:txBody>
      </p:sp>
      <p:sp>
        <p:nvSpPr>
          <p:cNvPr id="17" name="Text 14"/>
          <p:cNvSpPr/>
          <p:nvPr/>
        </p:nvSpPr>
        <p:spPr>
          <a:xfrm>
            <a:off x="347472" y="1810512"/>
            <a:ext cx="56692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A03</a:t>
            </a:r>
            <a:endParaRPr lang="en-US" sz="1200" dirty="0"/>
          </a:p>
        </p:txBody>
      </p:sp>
      <p:sp>
        <p:nvSpPr>
          <p:cNvPr id="18" name="Text 15"/>
          <p:cNvSpPr/>
          <p:nvPr/>
        </p:nvSpPr>
        <p:spPr>
          <a:xfrm>
            <a:off x="1005840" y="1810512"/>
            <a:ext cx="3474720" cy="292608"/>
          </a:xfrm>
          <a:prstGeom prst="rect">
            <a:avLst/>
          </a:prstGeom>
          <a:noFill/>
          <a:ln/>
        </p:spPr>
        <p:txBody>
          <a:bodyPr wrap="square" lIns="0" tIns="0" rIns="0" bIns="0" rtlCol="0" anchor="ctr"/>
          <a:lstStyle/>
          <a:p>
            <a:pPr marL="0" indent="0">
              <a:buNone/>
            </a:pPr>
            <a:r>
              <a:rPr lang="en-US" sz="1400" b="1" dirty="0">
                <a:solidFill>
                  <a:srgbClr val="14213D"/>
                </a:solidFill>
                <a:latin typeface="Calibri" pitchFamily="34" charset="0"/>
                <a:ea typeface="Calibri" pitchFamily="34" charset="-122"/>
                <a:cs typeface="Calibri" pitchFamily="34" charset="-120"/>
              </a:rPr>
              <a:t>Software Supply Chain Failures</a:t>
            </a:r>
            <a:endParaRPr lang="en-US" sz="1400" dirty="0"/>
          </a:p>
        </p:txBody>
      </p:sp>
      <p:sp>
        <p:nvSpPr>
          <p:cNvPr id="19" name="Shape 16"/>
          <p:cNvSpPr/>
          <p:nvPr/>
        </p:nvSpPr>
        <p:spPr>
          <a:xfrm>
            <a:off x="4526280" y="1819656"/>
            <a:ext cx="1371600" cy="274320"/>
          </a:xfrm>
          <a:prstGeom prst="rect">
            <a:avLst/>
          </a:prstGeom>
          <a:solidFill>
            <a:srgbClr val="FFFFFF"/>
          </a:solidFill>
          <a:ln w="12700">
            <a:solidFill>
              <a:srgbClr val="A86A12"/>
            </a:solidFill>
            <a:prstDash val="solid"/>
          </a:ln>
        </p:spPr>
        <p:txBody>
          <a:bodyPr/>
          <a:lstStyle/>
          <a:p>
            <a:endParaRPr lang="en-US"/>
          </a:p>
        </p:txBody>
      </p:sp>
      <p:sp>
        <p:nvSpPr>
          <p:cNvPr id="20" name="Text 17"/>
          <p:cNvSpPr/>
          <p:nvPr/>
        </p:nvSpPr>
        <p:spPr>
          <a:xfrm>
            <a:off x="4526280" y="1819656"/>
            <a:ext cx="1371600" cy="274320"/>
          </a:xfrm>
          <a:prstGeom prst="rect">
            <a:avLst/>
          </a:prstGeom>
          <a:noFill/>
          <a:ln/>
        </p:spPr>
        <p:txBody>
          <a:bodyPr wrap="square" lIns="0" tIns="0" rIns="0" bIns="0" rtlCol="0" anchor="ctr"/>
          <a:lstStyle/>
          <a:p>
            <a:pPr marL="0" indent="0" algn="ctr">
              <a:buNone/>
            </a:pPr>
            <a:r>
              <a:rPr lang="en-US" sz="1200" b="1" dirty="0">
                <a:solidFill>
                  <a:srgbClr val="A86A12"/>
                </a:solidFill>
                <a:latin typeface="Calibri" pitchFamily="34" charset="0"/>
                <a:ea typeface="Calibri" pitchFamily="34" charset="-122"/>
                <a:cs typeface="Calibri" pitchFamily="34" charset="-120"/>
              </a:rPr>
              <a:t>EXPANDED</a:t>
            </a:r>
            <a:endParaRPr lang="en-US" sz="1200" dirty="0"/>
          </a:p>
        </p:txBody>
      </p:sp>
      <p:sp>
        <p:nvSpPr>
          <p:cNvPr id="21" name="Shape 18"/>
          <p:cNvSpPr/>
          <p:nvPr/>
        </p:nvSpPr>
        <p:spPr>
          <a:xfrm>
            <a:off x="347472" y="2189988"/>
            <a:ext cx="566928" cy="292608"/>
          </a:xfrm>
          <a:prstGeom prst="rect">
            <a:avLst/>
          </a:prstGeom>
          <a:solidFill>
            <a:srgbClr val="D5DCE6"/>
          </a:solidFill>
          <a:ln w="12700">
            <a:solidFill>
              <a:srgbClr val="5B6B85"/>
            </a:solidFill>
            <a:prstDash val="solid"/>
          </a:ln>
        </p:spPr>
        <p:txBody>
          <a:bodyPr/>
          <a:lstStyle/>
          <a:p>
            <a:endParaRPr lang="en-US"/>
          </a:p>
        </p:txBody>
      </p:sp>
      <p:sp>
        <p:nvSpPr>
          <p:cNvPr id="22" name="Text 19"/>
          <p:cNvSpPr/>
          <p:nvPr/>
        </p:nvSpPr>
        <p:spPr>
          <a:xfrm>
            <a:off x="347472" y="2189988"/>
            <a:ext cx="566928" cy="292608"/>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A04</a:t>
            </a:r>
            <a:endParaRPr lang="en-US" sz="1200" dirty="0"/>
          </a:p>
        </p:txBody>
      </p:sp>
      <p:sp>
        <p:nvSpPr>
          <p:cNvPr id="23" name="Text 20"/>
          <p:cNvSpPr/>
          <p:nvPr/>
        </p:nvSpPr>
        <p:spPr>
          <a:xfrm>
            <a:off x="1005840" y="2189988"/>
            <a:ext cx="3474720" cy="292608"/>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Cryptographic Failures</a:t>
            </a:r>
            <a:endParaRPr lang="en-US" sz="1400" dirty="0"/>
          </a:p>
        </p:txBody>
      </p:sp>
      <p:sp>
        <p:nvSpPr>
          <p:cNvPr id="24" name="Shape 21"/>
          <p:cNvSpPr/>
          <p:nvPr/>
        </p:nvSpPr>
        <p:spPr>
          <a:xfrm>
            <a:off x="4526280" y="2199132"/>
            <a:ext cx="1371600" cy="274320"/>
          </a:xfrm>
          <a:prstGeom prst="rect">
            <a:avLst/>
          </a:prstGeom>
          <a:solidFill>
            <a:srgbClr val="FFFFFF"/>
          </a:solidFill>
          <a:ln w="12700">
            <a:solidFill>
              <a:srgbClr val="5B6B85"/>
            </a:solidFill>
            <a:prstDash val="solid"/>
          </a:ln>
        </p:spPr>
        <p:txBody>
          <a:bodyPr/>
          <a:lstStyle/>
          <a:p>
            <a:endParaRPr lang="en-US"/>
          </a:p>
        </p:txBody>
      </p:sp>
      <p:sp>
        <p:nvSpPr>
          <p:cNvPr id="25" name="Text 22"/>
          <p:cNvSpPr/>
          <p:nvPr/>
        </p:nvSpPr>
        <p:spPr>
          <a:xfrm>
            <a:off x="4526280" y="2199132"/>
            <a:ext cx="1371600" cy="274320"/>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DOWN FROM #2</a:t>
            </a:r>
            <a:endParaRPr lang="en-US" sz="1200" dirty="0"/>
          </a:p>
        </p:txBody>
      </p:sp>
      <p:sp>
        <p:nvSpPr>
          <p:cNvPr id="26" name="Shape 23"/>
          <p:cNvSpPr/>
          <p:nvPr/>
        </p:nvSpPr>
        <p:spPr>
          <a:xfrm>
            <a:off x="347472" y="2569464"/>
            <a:ext cx="566928" cy="292608"/>
          </a:xfrm>
          <a:prstGeom prst="rect">
            <a:avLst/>
          </a:prstGeom>
          <a:solidFill>
            <a:srgbClr val="D5DCE6"/>
          </a:solidFill>
          <a:ln w="12700">
            <a:solidFill>
              <a:srgbClr val="5B6B85"/>
            </a:solidFill>
            <a:prstDash val="solid"/>
          </a:ln>
        </p:spPr>
        <p:txBody>
          <a:bodyPr/>
          <a:lstStyle/>
          <a:p>
            <a:endParaRPr lang="en-US"/>
          </a:p>
        </p:txBody>
      </p:sp>
      <p:sp>
        <p:nvSpPr>
          <p:cNvPr id="27" name="Text 24"/>
          <p:cNvSpPr/>
          <p:nvPr/>
        </p:nvSpPr>
        <p:spPr>
          <a:xfrm>
            <a:off x="347472" y="2569464"/>
            <a:ext cx="566928" cy="292608"/>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A05</a:t>
            </a:r>
            <a:endParaRPr lang="en-US" sz="1200" dirty="0"/>
          </a:p>
        </p:txBody>
      </p:sp>
      <p:sp>
        <p:nvSpPr>
          <p:cNvPr id="28" name="Text 25"/>
          <p:cNvSpPr/>
          <p:nvPr/>
        </p:nvSpPr>
        <p:spPr>
          <a:xfrm>
            <a:off x="1005840" y="2569464"/>
            <a:ext cx="3474720" cy="292608"/>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Injection</a:t>
            </a:r>
            <a:endParaRPr lang="en-US" sz="1400" dirty="0"/>
          </a:p>
        </p:txBody>
      </p:sp>
      <p:sp>
        <p:nvSpPr>
          <p:cNvPr id="29" name="Shape 26"/>
          <p:cNvSpPr/>
          <p:nvPr/>
        </p:nvSpPr>
        <p:spPr>
          <a:xfrm>
            <a:off x="4526280" y="2578608"/>
            <a:ext cx="1371600" cy="274320"/>
          </a:xfrm>
          <a:prstGeom prst="rect">
            <a:avLst/>
          </a:prstGeom>
          <a:solidFill>
            <a:srgbClr val="FFFFFF"/>
          </a:solidFill>
          <a:ln w="12700">
            <a:solidFill>
              <a:srgbClr val="5B6B85"/>
            </a:solidFill>
            <a:prstDash val="solid"/>
          </a:ln>
        </p:spPr>
        <p:txBody>
          <a:bodyPr/>
          <a:lstStyle/>
          <a:p>
            <a:endParaRPr lang="en-US"/>
          </a:p>
        </p:txBody>
      </p:sp>
      <p:sp>
        <p:nvSpPr>
          <p:cNvPr id="30" name="Text 27"/>
          <p:cNvSpPr/>
          <p:nvPr/>
        </p:nvSpPr>
        <p:spPr>
          <a:xfrm>
            <a:off x="4526280" y="2578608"/>
            <a:ext cx="1371600" cy="274320"/>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DOWN FROM #3</a:t>
            </a:r>
            <a:endParaRPr lang="en-US" sz="1200" dirty="0"/>
          </a:p>
        </p:txBody>
      </p:sp>
      <p:sp>
        <p:nvSpPr>
          <p:cNvPr id="31" name="Shape 28"/>
          <p:cNvSpPr/>
          <p:nvPr/>
        </p:nvSpPr>
        <p:spPr>
          <a:xfrm>
            <a:off x="347472" y="2948940"/>
            <a:ext cx="566928" cy="292608"/>
          </a:xfrm>
          <a:prstGeom prst="rect">
            <a:avLst/>
          </a:prstGeom>
          <a:solidFill>
            <a:srgbClr val="D5DCE6"/>
          </a:solidFill>
          <a:ln w="12700">
            <a:solidFill>
              <a:srgbClr val="5B6B85"/>
            </a:solidFill>
            <a:prstDash val="solid"/>
          </a:ln>
        </p:spPr>
        <p:txBody>
          <a:bodyPr/>
          <a:lstStyle/>
          <a:p>
            <a:endParaRPr lang="en-US"/>
          </a:p>
        </p:txBody>
      </p:sp>
      <p:sp>
        <p:nvSpPr>
          <p:cNvPr id="32" name="Text 29"/>
          <p:cNvSpPr/>
          <p:nvPr/>
        </p:nvSpPr>
        <p:spPr>
          <a:xfrm>
            <a:off x="347472" y="2948940"/>
            <a:ext cx="566928" cy="292608"/>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A06</a:t>
            </a:r>
            <a:endParaRPr lang="en-US" sz="1200" dirty="0"/>
          </a:p>
        </p:txBody>
      </p:sp>
      <p:sp>
        <p:nvSpPr>
          <p:cNvPr id="33" name="Text 30"/>
          <p:cNvSpPr/>
          <p:nvPr/>
        </p:nvSpPr>
        <p:spPr>
          <a:xfrm>
            <a:off x="1005840" y="2948940"/>
            <a:ext cx="3474720" cy="292608"/>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Insecure Design</a:t>
            </a:r>
            <a:endParaRPr lang="en-US" sz="1400" dirty="0"/>
          </a:p>
        </p:txBody>
      </p:sp>
      <p:sp>
        <p:nvSpPr>
          <p:cNvPr id="34" name="Shape 31"/>
          <p:cNvSpPr/>
          <p:nvPr/>
        </p:nvSpPr>
        <p:spPr>
          <a:xfrm>
            <a:off x="347472" y="3328416"/>
            <a:ext cx="566928" cy="292608"/>
          </a:xfrm>
          <a:prstGeom prst="rect">
            <a:avLst/>
          </a:prstGeom>
          <a:solidFill>
            <a:srgbClr val="D5DCE6"/>
          </a:solidFill>
          <a:ln w="12700">
            <a:solidFill>
              <a:srgbClr val="5B6B85"/>
            </a:solidFill>
            <a:prstDash val="solid"/>
          </a:ln>
        </p:spPr>
        <p:txBody>
          <a:bodyPr/>
          <a:lstStyle/>
          <a:p>
            <a:endParaRPr lang="en-US"/>
          </a:p>
        </p:txBody>
      </p:sp>
      <p:sp>
        <p:nvSpPr>
          <p:cNvPr id="35" name="Text 32"/>
          <p:cNvSpPr/>
          <p:nvPr/>
        </p:nvSpPr>
        <p:spPr>
          <a:xfrm>
            <a:off x="347472" y="3328416"/>
            <a:ext cx="566928" cy="292608"/>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A07</a:t>
            </a:r>
            <a:endParaRPr lang="en-US" sz="1200" dirty="0"/>
          </a:p>
        </p:txBody>
      </p:sp>
      <p:sp>
        <p:nvSpPr>
          <p:cNvPr id="36" name="Text 33"/>
          <p:cNvSpPr/>
          <p:nvPr/>
        </p:nvSpPr>
        <p:spPr>
          <a:xfrm>
            <a:off x="1005840" y="3328416"/>
            <a:ext cx="3474720" cy="292608"/>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Authentication Failures</a:t>
            </a:r>
            <a:endParaRPr lang="en-US" sz="1400" dirty="0"/>
          </a:p>
        </p:txBody>
      </p:sp>
      <p:sp>
        <p:nvSpPr>
          <p:cNvPr id="37" name="Shape 34"/>
          <p:cNvSpPr/>
          <p:nvPr/>
        </p:nvSpPr>
        <p:spPr>
          <a:xfrm>
            <a:off x="274320" y="3671316"/>
            <a:ext cx="5715000" cy="365760"/>
          </a:xfrm>
          <a:prstGeom prst="rect">
            <a:avLst/>
          </a:prstGeom>
          <a:solidFill>
            <a:srgbClr val="F4EFFB"/>
          </a:solidFill>
          <a:ln w="12700">
            <a:solidFill>
              <a:srgbClr val="6B2FB0"/>
            </a:solidFill>
            <a:prstDash val="solid"/>
          </a:ln>
        </p:spPr>
        <p:txBody>
          <a:bodyPr/>
          <a:lstStyle/>
          <a:p>
            <a:endParaRPr lang="en-US"/>
          </a:p>
        </p:txBody>
      </p:sp>
      <p:sp>
        <p:nvSpPr>
          <p:cNvPr id="38" name="Shape 35"/>
          <p:cNvSpPr/>
          <p:nvPr/>
        </p:nvSpPr>
        <p:spPr>
          <a:xfrm>
            <a:off x="347472" y="3707892"/>
            <a:ext cx="566928" cy="292608"/>
          </a:xfrm>
          <a:prstGeom prst="rect">
            <a:avLst/>
          </a:prstGeom>
          <a:solidFill>
            <a:srgbClr val="6B2FB0"/>
          </a:solidFill>
          <a:ln w="12700">
            <a:solidFill>
              <a:srgbClr val="6B2FB0"/>
            </a:solidFill>
            <a:prstDash val="solid"/>
          </a:ln>
        </p:spPr>
        <p:txBody>
          <a:bodyPr/>
          <a:lstStyle/>
          <a:p>
            <a:endParaRPr lang="en-US"/>
          </a:p>
        </p:txBody>
      </p:sp>
      <p:sp>
        <p:nvSpPr>
          <p:cNvPr id="39" name="Text 36"/>
          <p:cNvSpPr/>
          <p:nvPr/>
        </p:nvSpPr>
        <p:spPr>
          <a:xfrm>
            <a:off x="347472" y="3707892"/>
            <a:ext cx="56692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A08</a:t>
            </a:r>
            <a:endParaRPr lang="en-US" sz="1200" dirty="0"/>
          </a:p>
        </p:txBody>
      </p:sp>
      <p:sp>
        <p:nvSpPr>
          <p:cNvPr id="40" name="Text 37"/>
          <p:cNvSpPr/>
          <p:nvPr/>
        </p:nvSpPr>
        <p:spPr>
          <a:xfrm>
            <a:off x="1005840" y="3707892"/>
            <a:ext cx="3474720" cy="292608"/>
          </a:xfrm>
          <a:prstGeom prst="rect">
            <a:avLst/>
          </a:prstGeom>
          <a:noFill/>
          <a:ln/>
        </p:spPr>
        <p:txBody>
          <a:bodyPr wrap="square" lIns="0" tIns="0" rIns="0" bIns="0" rtlCol="0" anchor="ctr"/>
          <a:lstStyle/>
          <a:p>
            <a:pPr marL="0" indent="0">
              <a:buNone/>
            </a:pPr>
            <a:r>
              <a:rPr lang="en-US" sz="1400" b="1" dirty="0">
                <a:solidFill>
                  <a:srgbClr val="14213D"/>
                </a:solidFill>
                <a:latin typeface="Calibri" pitchFamily="34" charset="0"/>
                <a:ea typeface="Calibri" pitchFamily="34" charset="-122"/>
                <a:cs typeface="Calibri" pitchFamily="34" charset="-120"/>
              </a:rPr>
              <a:t>Software &amp; Data Integrity Failures</a:t>
            </a:r>
            <a:endParaRPr lang="en-US" sz="1400" dirty="0"/>
          </a:p>
        </p:txBody>
      </p:sp>
      <p:sp>
        <p:nvSpPr>
          <p:cNvPr id="41" name="Shape 38"/>
          <p:cNvSpPr/>
          <p:nvPr/>
        </p:nvSpPr>
        <p:spPr>
          <a:xfrm>
            <a:off x="347472" y="4087368"/>
            <a:ext cx="566928" cy="292608"/>
          </a:xfrm>
          <a:prstGeom prst="rect">
            <a:avLst/>
          </a:prstGeom>
          <a:solidFill>
            <a:srgbClr val="D5DCE6"/>
          </a:solidFill>
          <a:ln w="12700">
            <a:solidFill>
              <a:srgbClr val="5B6B85"/>
            </a:solidFill>
            <a:prstDash val="solid"/>
          </a:ln>
        </p:spPr>
        <p:txBody>
          <a:bodyPr/>
          <a:lstStyle/>
          <a:p>
            <a:endParaRPr lang="en-US"/>
          </a:p>
        </p:txBody>
      </p:sp>
      <p:sp>
        <p:nvSpPr>
          <p:cNvPr id="42" name="Text 39"/>
          <p:cNvSpPr/>
          <p:nvPr/>
        </p:nvSpPr>
        <p:spPr>
          <a:xfrm>
            <a:off x="347472" y="4087368"/>
            <a:ext cx="566928" cy="292608"/>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A09</a:t>
            </a:r>
            <a:endParaRPr lang="en-US" sz="1200" dirty="0"/>
          </a:p>
        </p:txBody>
      </p:sp>
      <p:sp>
        <p:nvSpPr>
          <p:cNvPr id="43" name="Text 40"/>
          <p:cNvSpPr/>
          <p:nvPr/>
        </p:nvSpPr>
        <p:spPr>
          <a:xfrm>
            <a:off x="1005840" y="4087368"/>
            <a:ext cx="3474720" cy="292608"/>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Logging &amp; Alerting Failures</a:t>
            </a:r>
            <a:endParaRPr lang="en-US" sz="1400" dirty="0"/>
          </a:p>
        </p:txBody>
      </p:sp>
      <p:sp>
        <p:nvSpPr>
          <p:cNvPr id="44" name="Shape 41"/>
          <p:cNvSpPr/>
          <p:nvPr/>
        </p:nvSpPr>
        <p:spPr>
          <a:xfrm>
            <a:off x="347472" y="4466844"/>
            <a:ext cx="566928" cy="292608"/>
          </a:xfrm>
          <a:prstGeom prst="rect">
            <a:avLst/>
          </a:prstGeom>
          <a:solidFill>
            <a:srgbClr val="D5DCE6"/>
          </a:solidFill>
          <a:ln w="12700">
            <a:solidFill>
              <a:srgbClr val="5B6B85"/>
            </a:solidFill>
            <a:prstDash val="solid"/>
          </a:ln>
        </p:spPr>
        <p:txBody>
          <a:bodyPr/>
          <a:lstStyle/>
          <a:p>
            <a:endParaRPr lang="en-US"/>
          </a:p>
        </p:txBody>
      </p:sp>
      <p:sp>
        <p:nvSpPr>
          <p:cNvPr id="45" name="Text 42"/>
          <p:cNvSpPr/>
          <p:nvPr/>
        </p:nvSpPr>
        <p:spPr>
          <a:xfrm>
            <a:off x="347472" y="4466844"/>
            <a:ext cx="566928" cy="292608"/>
          </a:xfrm>
          <a:prstGeom prst="rect">
            <a:avLst/>
          </a:prstGeom>
          <a:noFill/>
          <a:ln/>
        </p:spPr>
        <p:txBody>
          <a:bodyPr wrap="square" lIns="0" tIns="0" rIns="0" bIns="0" rtlCol="0" anchor="ctr"/>
          <a:lstStyle/>
          <a:p>
            <a:pPr marL="0" indent="0" algn="ctr">
              <a:buNone/>
            </a:pPr>
            <a:r>
              <a:rPr lang="en-US" sz="1200" b="1" dirty="0">
                <a:solidFill>
                  <a:srgbClr val="5B6B85"/>
                </a:solidFill>
                <a:latin typeface="Calibri" pitchFamily="34" charset="0"/>
                <a:ea typeface="Calibri" pitchFamily="34" charset="-122"/>
                <a:cs typeface="Calibri" pitchFamily="34" charset="-120"/>
              </a:rPr>
              <a:t>A10</a:t>
            </a:r>
            <a:endParaRPr lang="en-US" sz="1200" dirty="0"/>
          </a:p>
        </p:txBody>
      </p:sp>
      <p:sp>
        <p:nvSpPr>
          <p:cNvPr id="46" name="Text 43"/>
          <p:cNvSpPr/>
          <p:nvPr/>
        </p:nvSpPr>
        <p:spPr>
          <a:xfrm>
            <a:off x="1005840" y="4466844"/>
            <a:ext cx="3474720" cy="292608"/>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Mishandling of Exceptional Conditions</a:t>
            </a:r>
            <a:endParaRPr lang="en-US" sz="1400" dirty="0"/>
          </a:p>
        </p:txBody>
      </p:sp>
      <p:sp>
        <p:nvSpPr>
          <p:cNvPr id="47" name="Shape 44"/>
          <p:cNvSpPr/>
          <p:nvPr/>
        </p:nvSpPr>
        <p:spPr>
          <a:xfrm>
            <a:off x="4526280" y="4475988"/>
            <a:ext cx="1371600" cy="274320"/>
          </a:xfrm>
          <a:prstGeom prst="rect">
            <a:avLst/>
          </a:prstGeom>
          <a:solidFill>
            <a:srgbClr val="FFFFFF"/>
          </a:solidFill>
          <a:ln w="12700">
            <a:solidFill>
              <a:srgbClr val="A86A12"/>
            </a:solidFill>
            <a:prstDash val="solid"/>
          </a:ln>
        </p:spPr>
        <p:txBody>
          <a:bodyPr/>
          <a:lstStyle/>
          <a:p>
            <a:endParaRPr lang="en-US"/>
          </a:p>
        </p:txBody>
      </p:sp>
      <p:sp>
        <p:nvSpPr>
          <p:cNvPr id="48" name="Text 45"/>
          <p:cNvSpPr/>
          <p:nvPr/>
        </p:nvSpPr>
        <p:spPr>
          <a:xfrm>
            <a:off x="4526280" y="4475988"/>
            <a:ext cx="1371600" cy="274320"/>
          </a:xfrm>
          <a:prstGeom prst="rect">
            <a:avLst/>
          </a:prstGeom>
          <a:noFill/>
          <a:ln/>
        </p:spPr>
        <p:txBody>
          <a:bodyPr wrap="square" lIns="0" tIns="0" rIns="0" bIns="0" rtlCol="0" anchor="ctr"/>
          <a:lstStyle/>
          <a:p>
            <a:pPr marL="0" indent="0" algn="ctr">
              <a:buNone/>
            </a:pPr>
            <a:r>
              <a:rPr lang="en-US" sz="1200" b="1" dirty="0">
                <a:solidFill>
                  <a:srgbClr val="A86A12"/>
                </a:solidFill>
                <a:latin typeface="Calibri" pitchFamily="34" charset="0"/>
                <a:ea typeface="Calibri" pitchFamily="34" charset="-122"/>
                <a:cs typeface="Calibri" pitchFamily="34" charset="-120"/>
              </a:rPr>
              <a:t>NEW 2025</a:t>
            </a:r>
            <a:endParaRPr lang="en-US" sz="1200" dirty="0"/>
          </a:p>
        </p:txBody>
      </p:sp>
      <p:sp>
        <p:nvSpPr>
          <p:cNvPr id="49" name="Shape 46"/>
          <p:cNvSpPr/>
          <p:nvPr/>
        </p:nvSpPr>
        <p:spPr>
          <a:xfrm>
            <a:off x="6172200" y="1014984"/>
            <a:ext cx="2697480" cy="3794760"/>
          </a:xfrm>
          <a:prstGeom prst="rect">
            <a:avLst/>
          </a:prstGeom>
          <a:solidFill>
            <a:srgbClr val="F3F7FB"/>
          </a:solidFill>
          <a:ln w="19050">
            <a:solidFill>
              <a:srgbClr val="D9480F"/>
            </a:solidFill>
            <a:prstDash val="solid"/>
          </a:ln>
        </p:spPr>
        <p:txBody>
          <a:bodyPr/>
          <a:lstStyle/>
          <a:p>
            <a:endParaRPr lang="en-US"/>
          </a:p>
        </p:txBody>
      </p:sp>
      <p:sp>
        <p:nvSpPr>
          <p:cNvPr id="50" name="Shape 47"/>
          <p:cNvSpPr/>
          <p:nvPr/>
        </p:nvSpPr>
        <p:spPr>
          <a:xfrm>
            <a:off x="6172200" y="1014984"/>
            <a:ext cx="2697480" cy="411480"/>
          </a:xfrm>
          <a:prstGeom prst="rect">
            <a:avLst/>
          </a:prstGeom>
          <a:solidFill>
            <a:srgbClr val="D9480F"/>
          </a:solidFill>
          <a:ln w="12700">
            <a:solidFill>
              <a:srgbClr val="D9480F"/>
            </a:solidFill>
            <a:prstDash val="solid"/>
          </a:ln>
        </p:spPr>
        <p:txBody>
          <a:bodyPr/>
          <a:lstStyle/>
          <a:p>
            <a:endParaRPr lang="en-US"/>
          </a:p>
        </p:txBody>
      </p:sp>
      <p:sp>
        <p:nvSpPr>
          <p:cNvPr id="51" name="Text 48"/>
          <p:cNvSpPr/>
          <p:nvPr/>
        </p:nvSpPr>
        <p:spPr>
          <a:xfrm>
            <a:off x="6172200" y="1014984"/>
            <a:ext cx="2697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A03:2025 SPOTLIGHT</a:t>
            </a:r>
            <a:endParaRPr lang="en-US" sz="1400" dirty="0"/>
          </a:p>
        </p:txBody>
      </p:sp>
      <p:sp>
        <p:nvSpPr>
          <p:cNvPr id="52" name="Text 49"/>
          <p:cNvSpPr/>
          <p:nvPr/>
        </p:nvSpPr>
        <p:spPr>
          <a:xfrm>
            <a:off x="6309360" y="1554480"/>
            <a:ext cx="2450592" cy="3154680"/>
          </a:xfrm>
          <a:prstGeom prst="rect">
            <a:avLst/>
          </a:prstGeom>
          <a:noFill/>
          <a:ln/>
        </p:spPr>
        <p:txBody>
          <a:bodyPr wrap="square" lIns="0" tIns="0" rIns="0" bIns="0" rtlCol="0" anchor="t"/>
          <a:lstStyle/>
          <a:p>
            <a:pPr marL="0" indent="0">
              <a:buNone/>
            </a:pPr>
            <a:r>
              <a:rPr lang="en-US" sz="1400" b="1" dirty="0">
                <a:solidFill>
                  <a:srgbClr val="D9480F"/>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Expanded from A06:2021 to cover the whole software ecosystem</a:t>
            </a:r>
            <a:endParaRPr lang="en-US" sz="1400" dirty="0"/>
          </a:p>
          <a:p>
            <a:pPr marL="0" indent="0">
              <a:buNone/>
            </a:pPr>
            <a:r>
              <a:rPr lang="en-US" sz="1400" b="1" dirty="0">
                <a:solidFill>
                  <a:srgbClr val="D9480F"/>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Malicious third-party code, hijacked maintainers, tampered build pipelines</a:t>
            </a:r>
            <a:endParaRPr lang="en-US" sz="1400" dirty="0"/>
          </a:p>
          <a:p>
            <a:pPr marL="0" indent="0">
              <a:buNone/>
            </a:pPr>
            <a:r>
              <a:rPr lang="en-US" sz="1400" b="1" dirty="0">
                <a:solidFill>
                  <a:srgbClr val="D9480F"/>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A08 still covers unsigned updates and CI/CD risks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CONVERGENCE OF SUPPLY CHAIN RISK AND AI</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100" b="1" dirty="0">
                <a:solidFill>
                  <a:srgbClr val="14213D"/>
                </a:solidFill>
                <a:latin typeface="Arial Black" pitchFamily="34" charset="0"/>
                <a:ea typeface="Arial Black" pitchFamily="34" charset="-122"/>
                <a:cs typeface="Arial Black" pitchFamily="34" charset="-120"/>
              </a:rPr>
              <a:t>AI Beyond Your Operations and as a Direct Vendor</a:t>
            </a:r>
            <a:endParaRPr lang="en-US" sz="2100" dirty="0"/>
          </a:p>
        </p:txBody>
      </p:sp>
      <p:sp>
        <p:nvSpPr>
          <p:cNvPr id="7" name="Shape 4"/>
          <p:cNvSpPr/>
          <p:nvPr/>
        </p:nvSpPr>
        <p:spPr>
          <a:xfrm>
            <a:off x="274320" y="1051560"/>
            <a:ext cx="8595360" cy="548640"/>
          </a:xfrm>
          <a:prstGeom prst="rect">
            <a:avLst/>
          </a:prstGeom>
          <a:solidFill>
            <a:srgbClr val="EAF2FA"/>
          </a:solidFill>
          <a:ln w="12700">
            <a:solidFill>
              <a:srgbClr val="1F7AC0"/>
            </a:solidFill>
            <a:prstDash val="solid"/>
          </a:ln>
        </p:spPr>
        <p:txBody>
          <a:bodyPr/>
          <a:lstStyle/>
          <a:p>
            <a:endParaRPr lang="en-US"/>
          </a:p>
        </p:txBody>
      </p:sp>
      <p:sp>
        <p:nvSpPr>
          <p:cNvPr id="8" name="Text 5"/>
          <p:cNvSpPr/>
          <p:nvPr/>
        </p:nvSpPr>
        <p:spPr>
          <a:xfrm>
            <a:off x="365760" y="1051560"/>
            <a:ext cx="8412480" cy="548640"/>
          </a:xfrm>
          <a:prstGeom prst="rect">
            <a:avLst/>
          </a:prstGeom>
          <a:noFill/>
          <a:ln/>
        </p:spPr>
        <p:txBody>
          <a:bodyPr wrap="square" lIns="0" tIns="0" rIns="0" bIns="0" rtlCol="0" anchor="ctr"/>
          <a:lstStyle/>
          <a:p>
            <a:pPr marL="0" indent="0" algn="ctr">
              <a:buNone/>
            </a:pPr>
            <a:r>
              <a:rPr lang="en-US" sz="1700" b="1" i="1" dirty="0">
                <a:solidFill>
                  <a:srgbClr val="1F7AC0"/>
                </a:solidFill>
                <a:latin typeface="Calibri" pitchFamily="34" charset="0"/>
                <a:ea typeface="Calibri" pitchFamily="34" charset="-122"/>
                <a:cs typeface="Calibri" pitchFamily="34" charset="-120"/>
              </a:rPr>
              <a:t>Your vendors are embedding AI. Their AI is now YOUR attack surface.</a:t>
            </a:r>
            <a:endParaRPr lang="en-US" sz="1700" dirty="0"/>
          </a:p>
        </p:txBody>
      </p:sp>
      <p:sp>
        <p:nvSpPr>
          <p:cNvPr id="9" name="Shape 6"/>
          <p:cNvSpPr/>
          <p:nvPr/>
        </p:nvSpPr>
        <p:spPr>
          <a:xfrm>
            <a:off x="274320" y="1737360"/>
            <a:ext cx="4251960" cy="1508760"/>
          </a:xfrm>
          <a:prstGeom prst="rect">
            <a:avLst/>
          </a:prstGeom>
          <a:solidFill>
            <a:srgbClr val="F3F7FB"/>
          </a:solidFill>
          <a:ln w="12700">
            <a:solidFill>
              <a:srgbClr val="1F7AC0"/>
            </a:solidFill>
            <a:prstDash val="solid"/>
          </a:ln>
        </p:spPr>
        <p:txBody>
          <a:bodyPr/>
          <a:lstStyle/>
          <a:p>
            <a:endParaRPr lang="en-US"/>
          </a:p>
        </p:txBody>
      </p:sp>
      <p:sp>
        <p:nvSpPr>
          <p:cNvPr id="10" name="Shape 7"/>
          <p:cNvSpPr/>
          <p:nvPr/>
        </p:nvSpPr>
        <p:spPr>
          <a:xfrm>
            <a:off x="274320" y="1737360"/>
            <a:ext cx="4251960" cy="365760"/>
          </a:xfrm>
          <a:prstGeom prst="rect">
            <a:avLst/>
          </a:prstGeom>
          <a:solidFill>
            <a:srgbClr val="1F7AC0"/>
          </a:solidFill>
          <a:ln w="12700">
            <a:solidFill>
              <a:srgbClr val="1F7AC0"/>
            </a:solidFill>
            <a:prstDash val="solid"/>
          </a:ln>
        </p:spPr>
        <p:txBody>
          <a:bodyPr/>
          <a:lstStyle/>
          <a:p>
            <a:endParaRPr lang="en-US"/>
          </a:p>
        </p:txBody>
      </p:sp>
      <p:sp>
        <p:nvSpPr>
          <p:cNvPr id="11" name="Text 8"/>
          <p:cNvSpPr/>
          <p:nvPr/>
        </p:nvSpPr>
        <p:spPr>
          <a:xfrm>
            <a:off x="384048" y="1737360"/>
            <a:ext cx="402336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AI in Your Ops AND Your Vendors' Too</a:t>
            </a:r>
            <a:endParaRPr lang="en-US" sz="1400" dirty="0"/>
          </a:p>
        </p:txBody>
      </p:sp>
      <p:sp>
        <p:nvSpPr>
          <p:cNvPr id="12" name="Text 9"/>
          <p:cNvSpPr/>
          <p:nvPr/>
        </p:nvSpPr>
        <p:spPr>
          <a:xfrm>
            <a:off x="384048" y="2176272"/>
            <a:ext cx="4023360" cy="1024128"/>
          </a:xfrm>
          <a:prstGeom prst="rect">
            <a:avLst/>
          </a:prstGeom>
          <a:noFill/>
          <a:ln/>
        </p:spPr>
        <p:txBody>
          <a:bodyPr wrap="square" lIns="0" tIns="0" rIns="0" bIns="0" rtlCol="0" anchor="t"/>
          <a:lstStyle/>
          <a:p>
            <a:pPr marL="0" indent="0">
              <a:buNone/>
            </a:pPr>
            <a:r>
              <a:rPr lang="en-US" sz="1500" b="1" dirty="0">
                <a:solidFill>
                  <a:srgbClr val="1F7AC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Automated decisions and approvals</a:t>
            </a:r>
            <a:endParaRPr lang="en-US" sz="1500" dirty="0"/>
          </a:p>
          <a:p>
            <a:pPr marL="0" indent="0">
              <a:buNone/>
            </a:pPr>
            <a:r>
              <a:rPr lang="en-US" sz="1500" b="1" dirty="0">
                <a:solidFill>
                  <a:srgbClr val="1F7AC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AI-driven monitoring tools</a:t>
            </a:r>
            <a:endParaRPr lang="en-US" sz="1500" dirty="0"/>
          </a:p>
          <a:p>
            <a:pPr marL="0" indent="0">
              <a:buNone/>
            </a:pPr>
            <a:r>
              <a:rPr lang="en-US" sz="1500" b="1" dirty="0">
                <a:solidFill>
                  <a:srgbClr val="1F7AC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AI-assisted code generation</a:t>
            </a:r>
            <a:endParaRPr lang="en-US" sz="1500" dirty="0"/>
          </a:p>
        </p:txBody>
      </p:sp>
      <p:sp>
        <p:nvSpPr>
          <p:cNvPr id="13" name="Shape 10"/>
          <p:cNvSpPr/>
          <p:nvPr/>
        </p:nvSpPr>
        <p:spPr>
          <a:xfrm>
            <a:off x="4617720" y="1737360"/>
            <a:ext cx="4251960" cy="1508760"/>
          </a:xfrm>
          <a:prstGeom prst="rect">
            <a:avLst/>
          </a:prstGeom>
          <a:solidFill>
            <a:srgbClr val="F3F7FB"/>
          </a:solidFill>
          <a:ln w="12700">
            <a:solidFill>
              <a:srgbClr val="C9620A"/>
            </a:solidFill>
            <a:prstDash val="solid"/>
          </a:ln>
        </p:spPr>
        <p:txBody>
          <a:bodyPr/>
          <a:lstStyle/>
          <a:p>
            <a:endParaRPr lang="en-US"/>
          </a:p>
        </p:txBody>
      </p:sp>
      <p:sp>
        <p:nvSpPr>
          <p:cNvPr id="14" name="Shape 11"/>
          <p:cNvSpPr/>
          <p:nvPr/>
        </p:nvSpPr>
        <p:spPr>
          <a:xfrm>
            <a:off x="4617720" y="1737360"/>
            <a:ext cx="4251960" cy="365760"/>
          </a:xfrm>
          <a:prstGeom prst="rect">
            <a:avLst/>
          </a:prstGeom>
          <a:solidFill>
            <a:srgbClr val="C9620A"/>
          </a:solidFill>
          <a:ln w="12700">
            <a:solidFill>
              <a:srgbClr val="C9620A"/>
            </a:solidFill>
            <a:prstDash val="solid"/>
          </a:ln>
        </p:spPr>
        <p:txBody>
          <a:bodyPr/>
          <a:lstStyle/>
          <a:p>
            <a:endParaRPr lang="en-US"/>
          </a:p>
        </p:txBody>
      </p:sp>
      <p:sp>
        <p:nvSpPr>
          <p:cNvPr id="15" name="Text 12"/>
          <p:cNvSpPr/>
          <p:nvPr/>
        </p:nvSpPr>
        <p:spPr>
          <a:xfrm>
            <a:off x="4727448" y="1737360"/>
            <a:ext cx="402336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Shadow AI Deployments</a:t>
            </a:r>
            <a:endParaRPr lang="en-US" sz="1400" dirty="0"/>
          </a:p>
        </p:txBody>
      </p:sp>
      <p:sp>
        <p:nvSpPr>
          <p:cNvPr id="16" name="Text 13"/>
          <p:cNvSpPr/>
          <p:nvPr/>
        </p:nvSpPr>
        <p:spPr>
          <a:xfrm>
            <a:off x="4727448" y="2176272"/>
            <a:ext cx="4023360" cy="1024128"/>
          </a:xfrm>
          <a:prstGeom prst="rect">
            <a:avLst/>
          </a:prstGeom>
          <a:noFill/>
          <a:ln/>
        </p:spPr>
        <p:txBody>
          <a:bodyPr wrap="square" lIns="0" tIns="0" rIns="0" bIns="0" rtlCol="0" anchor="t"/>
          <a:lstStyle/>
          <a:p>
            <a:pPr marL="0" indent="0">
              <a:buNone/>
            </a:pPr>
            <a:r>
              <a:rPr lang="en-US" sz="1500" b="1" dirty="0">
                <a:solidFill>
                  <a:srgbClr val="C9620A"/>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Staff and vendors using unvetted AI</a:t>
            </a:r>
            <a:endParaRPr lang="en-US" sz="1500" dirty="0"/>
          </a:p>
          <a:p>
            <a:pPr marL="0" indent="0">
              <a:buNone/>
            </a:pPr>
            <a:r>
              <a:rPr lang="en-US" sz="1500" b="1" dirty="0">
                <a:solidFill>
                  <a:srgbClr val="C9620A"/>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No disclosure to downstream clients</a:t>
            </a:r>
            <a:endParaRPr lang="en-US" sz="1500" dirty="0"/>
          </a:p>
          <a:p>
            <a:pPr marL="0" indent="0">
              <a:buNone/>
            </a:pPr>
            <a:r>
              <a:rPr lang="en-US" sz="1500" b="1" dirty="0">
                <a:solidFill>
                  <a:srgbClr val="C9620A"/>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No security review or audit trail</a:t>
            </a:r>
            <a:endParaRPr lang="en-US" sz="1500" dirty="0"/>
          </a:p>
        </p:txBody>
      </p:sp>
      <p:sp>
        <p:nvSpPr>
          <p:cNvPr id="17" name="Shape 14"/>
          <p:cNvSpPr/>
          <p:nvPr/>
        </p:nvSpPr>
        <p:spPr>
          <a:xfrm>
            <a:off x="274320" y="3337560"/>
            <a:ext cx="4251960" cy="1508760"/>
          </a:xfrm>
          <a:prstGeom prst="rect">
            <a:avLst/>
          </a:prstGeom>
          <a:solidFill>
            <a:srgbClr val="F3F7FB"/>
          </a:solidFill>
          <a:ln w="12700">
            <a:solidFill>
              <a:srgbClr val="6B2FB0"/>
            </a:solidFill>
            <a:prstDash val="solid"/>
          </a:ln>
        </p:spPr>
        <p:txBody>
          <a:bodyPr/>
          <a:lstStyle/>
          <a:p>
            <a:endParaRPr lang="en-US"/>
          </a:p>
        </p:txBody>
      </p:sp>
      <p:sp>
        <p:nvSpPr>
          <p:cNvPr id="18" name="Shape 15"/>
          <p:cNvSpPr/>
          <p:nvPr/>
        </p:nvSpPr>
        <p:spPr>
          <a:xfrm>
            <a:off x="274320" y="3337560"/>
            <a:ext cx="4251960" cy="365760"/>
          </a:xfrm>
          <a:prstGeom prst="rect">
            <a:avLst/>
          </a:prstGeom>
          <a:solidFill>
            <a:srgbClr val="6B2FB0"/>
          </a:solidFill>
          <a:ln w="12700">
            <a:solidFill>
              <a:srgbClr val="6B2FB0"/>
            </a:solidFill>
            <a:prstDash val="solid"/>
          </a:ln>
        </p:spPr>
        <p:txBody>
          <a:bodyPr/>
          <a:lstStyle/>
          <a:p>
            <a:endParaRPr lang="en-US"/>
          </a:p>
        </p:txBody>
      </p:sp>
      <p:sp>
        <p:nvSpPr>
          <p:cNvPr id="19" name="Text 16"/>
          <p:cNvSpPr/>
          <p:nvPr/>
        </p:nvSpPr>
        <p:spPr>
          <a:xfrm>
            <a:off x="384048" y="3337560"/>
            <a:ext cx="402336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AI in the Development Lifecycle</a:t>
            </a:r>
            <a:endParaRPr lang="en-US" sz="1400" dirty="0"/>
          </a:p>
        </p:txBody>
      </p:sp>
      <p:sp>
        <p:nvSpPr>
          <p:cNvPr id="20" name="Text 17"/>
          <p:cNvSpPr/>
          <p:nvPr/>
        </p:nvSpPr>
        <p:spPr>
          <a:xfrm>
            <a:off x="384048" y="3776472"/>
            <a:ext cx="4023360" cy="1024128"/>
          </a:xfrm>
          <a:prstGeom prst="rect">
            <a:avLst/>
          </a:prstGeom>
          <a:noFill/>
          <a:ln/>
        </p:spPr>
        <p:txBody>
          <a:bodyPr wrap="square" lIns="0" tIns="0" rIns="0" bIns="0" rtlCol="0" anchor="t"/>
          <a:lstStyle/>
          <a:p>
            <a:pPr marL="0" indent="0">
              <a:buNone/>
            </a:pPr>
            <a:r>
              <a:rPr lang="en-US" sz="1500" b="1" dirty="0">
                <a:solidFill>
                  <a:srgbClr val="6B2FB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AI-generated code in shipped products</a:t>
            </a:r>
            <a:endParaRPr lang="en-US" sz="1500" dirty="0"/>
          </a:p>
          <a:p>
            <a:pPr marL="0" indent="0">
              <a:buNone/>
            </a:pPr>
            <a:r>
              <a:rPr lang="en-US" sz="1500" b="1" dirty="0">
                <a:solidFill>
                  <a:srgbClr val="6B2FB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Copilots suggesting insecure code</a:t>
            </a:r>
            <a:endParaRPr lang="en-US" sz="1500" dirty="0"/>
          </a:p>
          <a:p>
            <a:pPr marL="0" indent="0">
              <a:buNone/>
            </a:pPr>
            <a:r>
              <a:rPr lang="en-US" sz="1500" b="1" dirty="0">
                <a:solidFill>
                  <a:srgbClr val="6B2FB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Poisoned training data in code models</a:t>
            </a:r>
            <a:endParaRPr lang="en-US" sz="1500" dirty="0"/>
          </a:p>
        </p:txBody>
      </p:sp>
      <p:sp>
        <p:nvSpPr>
          <p:cNvPr id="21" name="Shape 18"/>
          <p:cNvSpPr/>
          <p:nvPr/>
        </p:nvSpPr>
        <p:spPr>
          <a:xfrm>
            <a:off x="4617720" y="3337560"/>
            <a:ext cx="4251960" cy="1508760"/>
          </a:xfrm>
          <a:prstGeom prst="rect">
            <a:avLst/>
          </a:prstGeom>
          <a:solidFill>
            <a:srgbClr val="F3F7FB"/>
          </a:solidFill>
          <a:ln w="12700">
            <a:solidFill>
              <a:srgbClr val="D9480F"/>
            </a:solidFill>
            <a:prstDash val="solid"/>
          </a:ln>
        </p:spPr>
        <p:txBody>
          <a:bodyPr/>
          <a:lstStyle/>
          <a:p>
            <a:endParaRPr lang="en-US"/>
          </a:p>
        </p:txBody>
      </p:sp>
      <p:sp>
        <p:nvSpPr>
          <p:cNvPr id="22" name="Shape 19"/>
          <p:cNvSpPr/>
          <p:nvPr/>
        </p:nvSpPr>
        <p:spPr>
          <a:xfrm>
            <a:off x="4617720" y="3337560"/>
            <a:ext cx="4251960" cy="365760"/>
          </a:xfrm>
          <a:prstGeom prst="rect">
            <a:avLst/>
          </a:prstGeom>
          <a:solidFill>
            <a:srgbClr val="D9480F"/>
          </a:solidFill>
          <a:ln w="12700">
            <a:solidFill>
              <a:srgbClr val="D9480F"/>
            </a:solidFill>
            <a:prstDash val="solid"/>
          </a:ln>
        </p:spPr>
        <p:txBody>
          <a:bodyPr/>
          <a:lstStyle/>
          <a:p>
            <a:endParaRPr lang="en-US"/>
          </a:p>
        </p:txBody>
      </p:sp>
      <p:sp>
        <p:nvSpPr>
          <p:cNvPr id="23" name="Text 20"/>
          <p:cNvSpPr/>
          <p:nvPr/>
        </p:nvSpPr>
        <p:spPr>
          <a:xfrm>
            <a:off x="4727448" y="3337560"/>
            <a:ext cx="402336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Third-Party AI Models &amp; APIs</a:t>
            </a:r>
            <a:endParaRPr lang="en-US" sz="1400" dirty="0"/>
          </a:p>
        </p:txBody>
      </p:sp>
      <p:sp>
        <p:nvSpPr>
          <p:cNvPr id="24" name="Text 21"/>
          <p:cNvSpPr/>
          <p:nvPr/>
        </p:nvSpPr>
        <p:spPr>
          <a:xfrm>
            <a:off x="4727448" y="3776472"/>
            <a:ext cx="4023360" cy="1024128"/>
          </a:xfrm>
          <a:prstGeom prst="rect">
            <a:avLst/>
          </a:prstGeom>
          <a:noFill/>
          <a:ln/>
        </p:spPr>
        <p:txBody>
          <a:bodyPr wrap="square" lIns="0" tIns="0" rIns="0" bIns="0" rtlCol="0" anchor="t"/>
          <a:lstStyle/>
          <a:p>
            <a:pPr marL="0" indent="0">
              <a:buNone/>
            </a:pPr>
            <a:r>
              <a:rPr lang="en-US" sz="1500" b="1" dirty="0">
                <a:solidFill>
                  <a:srgbClr val="D9480F"/>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Vendors calling external AI APIs</a:t>
            </a:r>
            <a:endParaRPr lang="en-US" sz="1500" dirty="0"/>
          </a:p>
          <a:p>
            <a:pPr marL="0" indent="0">
              <a:buNone/>
            </a:pPr>
            <a:r>
              <a:rPr lang="en-US" sz="1500" b="1" dirty="0">
                <a:solidFill>
                  <a:srgbClr val="D9480F"/>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Model drift and behavior changes</a:t>
            </a:r>
            <a:endParaRPr lang="en-US" sz="1500" dirty="0"/>
          </a:p>
          <a:p>
            <a:pPr marL="0" indent="0">
              <a:buNone/>
            </a:pPr>
            <a:r>
              <a:rPr lang="en-US" sz="1500" b="1" dirty="0">
                <a:solidFill>
                  <a:srgbClr val="D9480F"/>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Data leaking out through prompts</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CONVERGENCE OF SUPPLY CHAIN RISK AND AI</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100" b="1" dirty="0">
                <a:solidFill>
                  <a:srgbClr val="14213D"/>
                </a:solidFill>
                <a:latin typeface="Arial Black" pitchFamily="34" charset="0"/>
                <a:ea typeface="Arial Black" pitchFamily="34" charset="-122"/>
                <a:cs typeface="Arial Black" pitchFamily="34" charset="-120"/>
              </a:rPr>
              <a:t>How Attackers Use AI: Helper → Co-pilot → Operator</a:t>
            </a:r>
            <a:endParaRPr lang="en-US" sz="2100" dirty="0"/>
          </a:p>
        </p:txBody>
      </p:sp>
      <p:sp>
        <p:nvSpPr>
          <p:cNvPr id="7" name="Shape 4"/>
          <p:cNvSpPr/>
          <p:nvPr/>
        </p:nvSpPr>
        <p:spPr>
          <a:xfrm>
            <a:off x="274320" y="1051560"/>
            <a:ext cx="2697480" cy="3108960"/>
          </a:xfrm>
          <a:prstGeom prst="rect">
            <a:avLst/>
          </a:prstGeom>
          <a:solidFill>
            <a:srgbClr val="F3F7FB"/>
          </a:solidFill>
          <a:ln w="12700">
            <a:solidFill>
              <a:srgbClr val="3B6FB6"/>
            </a:solidFill>
            <a:prstDash val="solid"/>
          </a:ln>
        </p:spPr>
        <p:txBody>
          <a:bodyPr/>
          <a:lstStyle/>
          <a:p>
            <a:endParaRPr lang="en-US"/>
          </a:p>
        </p:txBody>
      </p:sp>
      <p:sp>
        <p:nvSpPr>
          <p:cNvPr id="8" name="Shape 5"/>
          <p:cNvSpPr/>
          <p:nvPr/>
        </p:nvSpPr>
        <p:spPr>
          <a:xfrm>
            <a:off x="411480" y="1161288"/>
            <a:ext cx="566928" cy="566928"/>
          </a:xfrm>
          <a:prstGeom prst="ellipse">
            <a:avLst/>
          </a:prstGeom>
          <a:solidFill>
            <a:srgbClr val="3B6FB6"/>
          </a:solidFill>
          <a:ln w="12700">
            <a:solidFill>
              <a:srgbClr val="3B6FB6"/>
            </a:solidFill>
            <a:prstDash val="solid"/>
          </a:ln>
        </p:spPr>
        <p:txBody>
          <a:bodyPr/>
          <a:lstStyle/>
          <a:p>
            <a:endParaRPr lang="en-US"/>
          </a:p>
        </p:txBody>
      </p:sp>
      <p:pic>
        <p:nvPicPr>
          <p:cNvPr id="9" name="Image 1" descr="HELPER icon"/>
          <p:cNvPicPr>
            <a:picLocks noChangeAspect="1"/>
          </p:cNvPicPr>
          <p:nvPr/>
        </p:nvPicPr>
        <p:blipFill>
          <a:blip r:embed="rId4"/>
          <a:stretch>
            <a:fillRect/>
          </a:stretch>
        </p:blipFill>
        <p:spPr>
          <a:xfrm>
            <a:off x="539496" y="1289304"/>
            <a:ext cx="310896" cy="310896"/>
          </a:xfrm>
          <a:prstGeom prst="rect">
            <a:avLst/>
          </a:prstGeom>
        </p:spPr>
      </p:pic>
      <p:sp>
        <p:nvSpPr>
          <p:cNvPr id="10" name="Text 6"/>
          <p:cNvSpPr/>
          <p:nvPr/>
        </p:nvSpPr>
        <p:spPr>
          <a:xfrm>
            <a:off x="1078992" y="1143000"/>
            <a:ext cx="1801368" cy="347472"/>
          </a:xfrm>
          <a:prstGeom prst="rect">
            <a:avLst/>
          </a:prstGeom>
          <a:noFill/>
          <a:ln/>
        </p:spPr>
        <p:txBody>
          <a:bodyPr wrap="square" lIns="0" tIns="0" rIns="0" bIns="0" rtlCol="0" anchor="ctr"/>
          <a:lstStyle/>
          <a:p>
            <a:pPr marL="0" indent="0">
              <a:buNone/>
            </a:pPr>
            <a:r>
              <a:rPr lang="en-US" sz="1600" b="1" dirty="0">
                <a:solidFill>
                  <a:srgbClr val="3B6FB6"/>
                </a:solidFill>
                <a:latin typeface="Arial Black" pitchFamily="34" charset="0"/>
                <a:ea typeface="Arial Black" pitchFamily="34" charset="-122"/>
                <a:cs typeface="Arial Black" pitchFamily="34" charset="-120"/>
              </a:rPr>
              <a:t>HELPER</a:t>
            </a:r>
            <a:endParaRPr lang="en-US" sz="1600" dirty="0"/>
          </a:p>
        </p:txBody>
      </p:sp>
      <p:sp>
        <p:nvSpPr>
          <p:cNvPr id="11" name="Text 7"/>
          <p:cNvSpPr/>
          <p:nvPr/>
        </p:nvSpPr>
        <p:spPr>
          <a:xfrm>
            <a:off x="1078992" y="1490472"/>
            <a:ext cx="1801368" cy="237744"/>
          </a:xfrm>
          <a:prstGeom prst="rect">
            <a:avLst/>
          </a:prstGeom>
          <a:noFill/>
          <a:ln/>
        </p:spPr>
        <p:txBody>
          <a:bodyPr wrap="square" lIns="0" tIns="0" rIns="0" bIns="0" rtlCol="0" anchor="ctr"/>
          <a:lstStyle/>
          <a:p>
            <a:pPr marL="0" indent="0">
              <a:buNone/>
            </a:pPr>
            <a:r>
              <a:rPr lang="en-US" sz="1200" b="1" dirty="0">
                <a:solidFill>
                  <a:srgbClr val="5B6B85"/>
                </a:solidFill>
                <a:latin typeface="Calibri" pitchFamily="34" charset="0"/>
                <a:ea typeface="Calibri" pitchFamily="34" charset="-122"/>
                <a:cs typeface="Calibri" pitchFamily="34" charset="-120"/>
              </a:rPr>
              <a:t>2023-2024</a:t>
            </a:r>
            <a:endParaRPr lang="en-US" sz="1200" dirty="0"/>
          </a:p>
        </p:txBody>
      </p:sp>
      <p:sp>
        <p:nvSpPr>
          <p:cNvPr id="12" name="Text 8"/>
          <p:cNvSpPr/>
          <p:nvPr/>
        </p:nvSpPr>
        <p:spPr>
          <a:xfrm>
            <a:off x="411480" y="1828800"/>
            <a:ext cx="2423160" cy="365760"/>
          </a:xfrm>
          <a:prstGeom prst="rect">
            <a:avLst/>
          </a:prstGeom>
          <a:noFill/>
          <a:ln/>
        </p:spPr>
        <p:txBody>
          <a:bodyPr wrap="square" lIns="0" tIns="0" rIns="0" bIns="0" rtlCol="0" anchor="ctr"/>
          <a:lstStyle/>
          <a:p>
            <a:pPr marL="0" indent="0">
              <a:buNone/>
            </a:pPr>
            <a:r>
              <a:rPr lang="en-US" sz="1300" b="1" i="1" dirty="0">
                <a:solidFill>
                  <a:srgbClr val="14213D"/>
                </a:solidFill>
                <a:latin typeface="Calibri" pitchFamily="34" charset="0"/>
                <a:ea typeface="Calibri" pitchFamily="34" charset="-122"/>
                <a:cs typeface="Calibri" pitchFamily="34" charset="-120"/>
              </a:rPr>
              <a:t>AI writes the lure; humans hack</a:t>
            </a:r>
            <a:endParaRPr lang="en-US" sz="1300" dirty="0"/>
          </a:p>
        </p:txBody>
      </p:sp>
      <p:sp>
        <p:nvSpPr>
          <p:cNvPr id="13" name="Shape 9"/>
          <p:cNvSpPr/>
          <p:nvPr/>
        </p:nvSpPr>
        <p:spPr>
          <a:xfrm>
            <a:off x="411480" y="2240280"/>
            <a:ext cx="2423160" cy="0"/>
          </a:xfrm>
          <a:prstGeom prst="line">
            <a:avLst/>
          </a:prstGeom>
          <a:noFill/>
          <a:ln w="12700">
            <a:solidFill>
              <a:srgbClr val="D5DCE6"/>
            </a:solidFill>
            <a:prstDash val="solid"/>
          </a:ln>
        </p:spPr>
        <p:txBody>
          <a:bodyPr/>
          <a:lstStyle/>
          <a:p>
            <a:endParaRPr lang="en-US"/>
          </a:p>
        </p:txBody>
      </p:sp>
      <p:sp>
        <p:nvSpPr>
          <p:cNvPr id="14" name="Text 10"/>
          <p:cNvSpPr/>
          <p:nvPr/>
        </p:nvSpPr>
        <p:spPr>
          <a:xfrm>
            <a:off x="411480" y="2331720"/>
            <a:ext cx="2423160" cy="1737360"/>
          </a:xfrm>
          <a:prstGeom prst="rect">
            <a:avLst/>
          </a:prstGeom>
          <a:noFill/>
          <a:ln/>
        </p:spPr>
        <p:txBody>
          <a:bodyPr wrap="square" lIns="0" tIns="0" rIns="0" bIns="0" rtlCol="0" anchor="t"/>
          <a:lstStyle/>
          <a:p>
            <a:pPr marL="0" indent="0">
              <a:buNone/>
            </a:pPr>
            <a:r>
              <a:rPr lang="en-US" sz="1400" b="1" dirty="0">
                <a:solidFill>
                  <a:srgbClr val="3B6FB6"/>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WormGPT (2023): uncensored chatbot sold for phishing</a:t>
            </a:r>
            <a:endParaRPr lang="en-US" sz="1400" dirty="0"/>
          </a:p>
          <a:p>
            <a:pPr marL="0" indent="0">
              <a:buNone/>
            </a:pPr>
            <a:r>
              <a:rPr lang="en-US" sz="1400" b="1" dirty="0">
                <a:solidFill>
                  <a:srgbClr val="3B6FB6"/>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State groups from 20+ countries use Gemini for research and code (2025)</a:t>
            </a:r>
            <a:endParaRPr lang="en-US" sz="1400" dirty="0"/>
          </a:p>
        </p:txBody>
      </p:sp>
      <p:sp>
        <p:nvSpPr>
          <p:cNvPr id="15" name="Shape 11"/>
          <p:cNvSpPr/>
          <p:nvPr/>
        </p:nvSpPr>
        <p:spPr>
          <a:xfrm rot="5400000">
            <a:off x="2951226" y="2423160"/>
            <a:ext cx="292608" cy="182880"/>
          </a:xfrm>
          <a:prstGeom prst="triangle">
            <a:avLst/>
          </a:prstGeom>
          <a:solidFill>
            <a:srgbClr val="5B6B85"/>
          </a:solidFill>
          <a:ln w="12700">
            <a:solidFill>
              <a:srgbClr val="5B6B85"/>
            </a:solidFill>
            <a:prstDash val="solid"/>
          </a:ln>
        </p:spPr>
        <p:txBody>
          <a:bodyPr/>
          <a:lstStyle/>
          <a:p>
            <a:endParaRPr lang="en-US"/>
          </a:p>
        </p:txBody>
      </p:sp>
      <p:sp>
        <p:nvSpPr>
          <p:cNvPr id="16" name="Shape 12"/>
          <p:cNvSpPr/>
          <p:nvPr/>
        </p:nvSpPr>
        <p:spPr>
          <a:xfrm>
            <a:off x="3223260" y="1051560"/>
            <a:ext cx="2697480" cy="3108960"/>
          </a:xfrm>
          <a:prstGeom prst="rect">
            <a:avLst/>
          </a:prstGeom>
          <a:solidFill>
            <a:srgbClr val="F3F7FB"/>
          </a:solidFill>
          <a:ln w="12700">
            <a:solidFill>
              <a:srgbClr val="C9620A"/>
            </a:solidFill>
            <a:prstDash val="solid"/>
          </a:ln>
        </p:spPr>
        <p:txBody>
          <a:bodyPr/>
          <a:lstStyle/>
          <a:p>
            <a:endParaRPr lang="en-US"/>
          </a:p>
        </p:txBody>
      </p:sp>
      <p:sp>
        <p:nvSpPr>
          <p:cNvPr id="17" name="Shape 13"/>
          <p:cNvSpPr/>
          <p:nvPr/>
        </p:nvSpPr>
        <p:spPr>
          <a:xfrm>
            <a:off x="3360420" y="1161288"/>
            <a:ext cx="566928" cy="566928"/>
          </a:xfrm>
          <a:prstGeom prst="ellipse">
            <a:avLst/>
          </a:prstGeom>
          <a:solidFill>
            <a:srgbClr val="C9620A"/>
          </a:solidFill>
          <a:ln w="12700">
            <a:solidFill>
              <a:srgbClr val="C9620A"/>
            </a:solidFill>
            <a:prstDash val="solid"/>
          </a:ln>
        </p:spPr>
        <p:txBody>
          <a:bodyPr/>
          <a:lstStyle/>
          <a:p>
            <a:endParaRPr lang="en-US"/>
          </a:p>
        </p:txBody>
      </p:sp>
      <p:pic>
        <p:nvPicPr>
          <p:cNvPr id="18" name="Image 2" descr="CO-PILOT icon"/>
          <p:cNvPicPr>
            <a:picLocks noChangeAspect="1"/>
          </p:cNvPicPr>
          <p:nvPr/>
        </p:nvPicPr>
        <p:blipFill>
          <a:blip r:embed="rId5"/>
          <a:stretch>
            <a:fillRect/>
          </a:stretch>
        </p:blipFill>
        <p:spPr>
          <a:xfrm>
            <a:off x="3488436" y="1289304"/>
            <a:ext cx="310896" cy="310896"/>
          </a:xfrm>
          <a:prstGeom prst="rect">
            <a:avLst/>
          </a:prstGeom>
        </p:spPr>
      </p:pic>
      <p:sp>
        <p:nvSpPr>
          <p:cNvPr id="19" name="Text 14"/>
          <p:cNvSpPr/>
          <p:nvPr/>
        </p:nvSpPr>
        <p:spPr>
          <a:xfrm>
            <a:off x="4027932" y="1143000"/>
            <a:ext cx="1801368" cy="347472"/>
          </a:xfrm>
          <a:prstGeom prst="rect">
            <a:avLst/>
          </a:prstGeom>
          <a:noFill/>
          <a:ln/>
        </p:spPr>
        <p:txBody>
          <a:bodyPr wrap="square" lIns="0" tIns="0" rIns="0" bIns="0" rtlCol="0" anchor="ctr"/>
          <a:lstStyle/>
          <a:p>
            <a:pPr marL="0" indent="0">
              <a:buNone/>
            </a:pPr>
            <a:r>
              <a:rPr lang="en-US" sz="1600" b="1" dirty="0">
                <a:solidFill>
                  <a:srgbClr val="C9620A"/>
                </a:solidFill>
                <a:latin typeface="Arial Black" pitchFamily="34" charset="0"/>
                <a:ea typeface="Arial Black" pitchFamily="34" charset="-122"/>
                <a:cs typeface="Arial Black" pitchFamily="34" charset="-120"/>
              </a:rPr>
              <a:t>CO-PILOT</a:t>
            </a:r>
            <a:endParaRPr lang="en-US" sz="1600" dirty="0"/>
          </a:p>
        </p:txBody>
      </p:sp>
      <p:sp>
        <p:nvSpPr>
          <p:cNvPr id="20" name="Text 15"/>
          <p:cNvSpPr/>
          <p:nvPr/>
        </p:nvSpPr>
        <p:spPr>
          <a:xfrm>
            <a:off x="4027932" y="1490472"/>
            <a:ext cx="1801368" cy="237744"/>
          </a:xfrm>
          <a:prstGeom prst="rect">
            <a:avLst/>
          </a:prstGeom>
          <a:noFill/>
          <a:ln/>
        </p:spPr>
        <p:txBody>
          <a:bodyPr wrap="square" lIns="0" tIns="0" rIns="0" bIns="0" rtlCol="0" anchor="ctr"/>
          <a:lstStyle/>
          <a:p>
            <a:pPr marL="0" indent="0">
              <a:buNone/>
            </a:pPr>
            <a:r>
              <a:rPr lang="en-US" sz="1200" b="1" dirty="0">
                <a:solidFill>
                  <a:srgbClr val="5B6B85"/>
                </a:solidFill>
                <a:latin typeface="Calibri" pitchFamily="34" charset="0"/>
                <a:ea typeface="Calibri" pitchFamily="34" charset="-122"/>
                <a:cs typeface="Calibri" pitchFamily="34" charset="-120"/>
              </a:rPr>
              <a:t>2025</a:t>
            </a:r>
            <a:endParaRPr lang="en-US" sz="1200" dirty="0"/>
          </a:p>
        </p:txBody>
      </p:sp>
      <p:sp>
        <p:nvSpPr>
          <p:cNvPr id="21" name="Text 16"/>
          <p:cNvSpPr/>
          <p:nvPr/>
        </p:nvSpPr>
        <p:spPr>
          <a:xfrm>
            <a:off x="3360420" y="1828800"/>
            <a:ext cx="2423160" cy="365760"/>
          </a:xfrm>
          <a:prstGeom prst="rect">
            <a:avLst/>
          </a:prstGeom>
          <a:noFill/>
          <a:ln/>
        </p:spPr>
        <p:txBody>
          <a:bodyPr wrap="square" lIns="0" tIns="0" rIns="0" bIns="0" rtlCol="0" anchor="ctr"/>
          <a:lstStyle/>
          <a:p>
            <a:pPr marL="0" indent="0">
              <a:buNone/>
            </a:pPr>
            <a:r>
              <a:rPr lang="en-US" sz="1300" b="1" i="1" dirty="0">
                <a:solidFill>
                  <a:srgbClr val="14213D"/>
                </a:solidFill>
                <a:latin typeface="Calibri" pitchFamily="34" charset="0"/>
                <a:ea typeface="Calibri" pitchFamily="34" charset="-122"/>
                <a:cs typeface="Calibri" pitchFamily="34" charset="-120"/>
              </a:rPr>
              <a:t>AI runs code inside the attack</a:t>
            </a:r>
            <a:endParaRPr lang="en-US" sz="1300" dirty="0"/>
          </a:p>
        </p:txBody>
      </p:sp>
      <p:sp>
        <p:nvSpPr>
          <p:cNvPr id="22" name="Shape 17"/>
          <p:cNvSpPr/>
          <p:nvPr/>
        </p:nvSpPr>
        <p:spPr>
          <a:xfrm>
            <a:off x="3360420" y="2240280"/>
            <a:ext cx="2423160" cy="0"/>
          </a:xfrm>
          <a:prstGeom prst="line">
            <a:avLst/>
          </a:prstGeom>
          <a:noFill/>
          <a:ln w="12700">
            <a:solidFill>
              <a:srgbClr val="D5DCE6"/>
            </a:solidFill>
            <a:prstDash val="solid"/>
          </a:ln>
        </p:spPr>
        <p:txBody>
          <a:bodyPr/>
          <a:lstStyle/>
          <a:p>
            <a:endParaRPr lang="en-US"/>
          </a:p>
        </p:txBody>
      </p:sp>
      <p:sp>
        <p:nvSpPr>
          <p:cNvPr id="23" name="Text 18"/>
          <p:cNvSpPr/>
          <p:nvPr/>
        </p:nvSpPr>
        <p:spPr>
          <a:xfrm>
            <a:off x="3360420" y="2331720"/>
            <a:ext cx="2423160" cy="1737360"/>
          </a:xfrm>
          <a:prstGeom prst="rect">
            <a:avLst/>
          </a:prstGeom>
          <a:noFill/>
          <a:ln/>
        </p:spPr>
        <p:txBody>
          <a:bodyPr wrap="square" lIns="0" tIns="0" rIns="0" bIns="0" rtlCol="0" anchor="t"/>
          <a:lstStyle/>
          <a:p>
            <a:pPr marL="0" indent="0">
              <a:buNone/>
            </a:pPr>
            <a:r>
              <a:rPr lang="en-US" sz="1400" b="1" dirty="0">
                <a:solidFill>
                  <a:srgbClr val="C9620A"/>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LameHug (APT28): malware asks an AI model for commands</a:t>
            </a:r>
            <a:endParaRPr lang="en-US" sz="1400" dirty="0"/>
          </a:p>
          <a:p>
            <a:pPr marL="0" indent="0">
              <a:buNone/>
            </a:pPr>
            <a:r>
              <a:rPr lang="en-US" sz="1400" b="1" dirty="0">
                <a:solidFill>
                  <a:srgbClr val="C9620A"/>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Claude misused to extort 17 orgs</a:t>
            </a:r>
            <a:endParaRPr lang="en-US" sz="1400" dirty="0"/>
          </a:p>
          <a:p>
            <a:pPr marL="0" indent="0">
              <a:buNone/>
            </a:pPr>
            <a:r>
              <a:rPr lang="en-US" sz="1400" b="1" dirty="0">
                <a:solidFill>
                  <a:srgbClr val="C9620A"/>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PROMPTFLUX rewrites itself via Gemini</a:t>
            </a:r>
            <a:endParaRPr lang="en-US" sz="1400" dirty="0"/>
          </a:p>
        </p:txBody>
      </p:sp>
      <p:sp>
        <p:nvSpPr>
          <p:cNvPr id="24" name="Shape 19"/>
          <p:cNvSpPr/>
          <p:nvPr/>
        </p:nvSpPr>
        <p:spPr>
          <a:xfrm rot="5400000">
            <a:off x="5900166" y="2423160"/>
            <a:ext cx="292608" cy="182880"/>
          </a:xfrm>
          <a:prstGeom prst="triangle">
            <a:avLst/>
          </a:prstGeom>
          <a:solidFill>
            <a:srgbClr val="5B6B85"/>
          </a:solidFill>
          <a:ln w="12700">
            <a:solidFill>
              <a:srgbClr val="5B6B85"/>
            </a:solidFill>
            <a:prstDash val="solid"/>
          </a:ln>
        </p:spPr>
        <p:txBody>
          <a:bodyPr/>
          <a:lstStyle/>
          <a:p>
            <a:endParaRPr lang="en-US"/>
          </a:p>
        </p:txBody>
      </p:sp>
      <p:sp>
        <p:nvSpPr>
          <p:cNvPr id="25" name="Shape 20"/>
          <p:cNvSpPr/>
          <p:nvPr/>
        </p:nvSpPr>
        <p:spPr>
          <a:xfrm>
            <a:off x="6172200" y="1051560"/>
            <a:ext cx="2697480" cy="3108960"/>
          </a:xfrm>
          <a:prstGeom prst="rect">
            <a:avLst/>
          </a:prstGeom>
          <a:solidFill>
            <a:srgbClr val="FDF0EA"/>
          </a:solidFill>
          <a:ln w="25400">
            <a:solidFill>
              <a:srgbClr val="D9480F"/>
            </a:solidFill>
            <a:prstDash val="solid"/>
          </a:ln>
        </p:spPr>
        <p:txBody>
          <a:bodyPr/>
          <a:lstStyle/>
          <a:p>
            <a:endParaRPr lang="en-US"/>
          </a:p>
        </p:txBody>
      </p:sp>
      <p:sp>
        <p:nvSpPr>
          <p:cNvPr id="26" name="Shape 21"/>
          <p:cNvSpPr/>
          <p:nvPr/>
        </p:nvSpPr>
        <p:spPr>
          <a:xfrm>
            <a:off x="6309360" y="1161288"/>
            <a:ext cx="566928" cy="566928"/>
          </a:xfrm>
          <a:prstGeom prst="ellipse">
            <a:avLst/>
          </a:prstGeom>
          <a:solidFill>
            <a:srgbClr val="D9480F"/>
          </a:solidFill>
          <a:ln w="12700">
            <a:solidFill>
              <a:srgbClr val="D9480F"/>
            </a:solidFill>
            <a:prstDash val="solid"/>
          </a:ln>
        </p:spPr>
        <p:txBody>
          <a:bodyPr/>
          <a:lstStyle/>
          <a:p>
            <a:endParaRPr lang="en-US"/>
          </a:p>
        </p:txBody>
      </p:sp>
      <p:pic>
        <p:nvPicPr>
          <p:cNvPr id="27" name="Image 3" descr="OPERATOR icon"/>
          <p:cNvPicPr>
            <a:picLocks noChangeAspect="1"/>
          </p:cNvPicPr>
          <p:nvPr/>
        </p:nvPicPr>
        <p:blipFill>
          <a:blip r:embed="rId6"/>
          <a:stretch>
            <a:fillRect/>
          </a:stretch>
        </p:blipFill>
        <p:spPr>
          <a:xfrm>
            <a:off x="6437376" y="1289304"/>
            <a:ext cx="310896" cy="310896"/>
          </a:xfrm>
          <a:prstGeom prst="rect">
            <a:avLst/>
          </a:prstGeom>
        </p:spPr>
      </p:pic>
      <p:sp>
        <p:nvSpPr>
          <p:cNvPr id="28" name="Text 22"/>
          <p:cNvSpPr/>
          <p:nvPr/>
        </p:nvSpPr>
        <p:spPr>
          <a:xfrm>
            <a:off x="6976872" y="1143000"/>
            <a:ext cx="1801368" cy="347472"/>
          </a:xfrm>
          <a:prstGeom prst="rect">
            <a:avLst/>
          </a:prstGeom>
          <a:noFill/>
          <a:ln/>
        </p:spPr>
        <p:txBody>
          <a:bodyPr wrap="square" lIns="0" tIns="0" rIns="0" bIns="0" rtlCol="0" anchor="ctr"/>
          <a:lstStyle/>
          <a:p>
            <a:pPr marL="0" indent="0">
              <a:buNone/>
            </a:pPr>
            <a:r>
              <a:rPr lang="en-US" sz="1600" b="1" dirty="0">
                <a:solidFill>
                  <a:srgbClr val="D9480F"/>
                </a:solidFill>
                <a:latin typeface="Arial Black" pitchFamily="34" charset="0"/>
                <a:ea typeface="Arial Black" pitchFamily="34" charset="-122"/>
                <a:cs typeface="Arial Black" pitchFamily="34" charset="-120"/>
              </a:rPr>
              <a:t>OPERATOR</a:t>
            </a:r>
            <a:endParaRPr lang="en-US" sz="1600" dirty="0"/>
          </a:p>
        </p:txBody>
      </p:sp>
      <p:sp>
        <p:nvSpPr>
          <p:cNvPr id="29" name="Text 23"/>
          <p:cNvSpPr/>
          <p:nvPr/>
        </p:nvSpPr>
        <p:spPr>
          <a:xfrm>
            <a:off x="6976872" y="1490472"/>
            <a:ext cx="1801368" cy="237744"/>
          </a:xfrm>
          <a:prstGeom prst="rect">
            <a:avLst/>
          </a:prstGeom>
          <a:noFill/>
          <a:ln/>
        </p:spPr>
        <p:txBody>
          <a:bodyPr wrap="square" lIns="0" tIns="0" rIns="0" bIns="0" rtlCol="0" anchor="ctr"/>
          <a:lstStyle/>
          <a:p>
            <a:pPr marL="0" indent="0">
              <a:buNone/>
            </a:pPr>
            <a:r>
              <a:rPr lang="en-US" sz="1200" b="1" dirty="0">
                <a:solidFill>
                  <a:srgbClr val="5B6B85"/>
                </a:solidFill>
                <a:latin typeface="Calibri" pitchFamily="34" charset="0"/>
                <a:ea typeface="Calibri" pitchFamily="34" charset="-122"/>
                <a:cs typeface="Calibri" pitchFamily="34" charset="-120"/>
              </a:rPr>
              <a:t>Sep 2025</a:t>
            </a:r>
            <a:endParaRPr lang="en-US" sz="1200" dirty="0"/>
          </a:p>
        </p:txBody>
      </p:sp>
      <p:sp>
        <p:nvSpPr>
          <p:cNvPr id="30" name="Text 24"/>
          <p:cNvSpPr/>
          <p:nvPr/>
        </p:nvSpPr>
        <p:spPr>
          <a:xfrm>
            <a:off x="6309360" y="1828800"/>
            <a:ext cx="2423160" cy="365760"/>
          </a:xfrm>
          <a:prstGeom prst="rect">
            <a:avLst/>
          </a:prstGeom>
          <a:noFill/>
          <a:ln/>
        </p:spPr>
        <p:txBody>
          <a:bodyPr wrap="square" lIns="0" tIns="0" rIns="0" bIns="0" rtlCol="0" anchor="ctr"/>
          <a:lstStyle/>
          <a:p>
            <a:pPr marL="0" indent="0">
              <a:buNone/>
            </a:pPr>
            <a:r>
              <a:rPr lang="en-US" sz="1300" b="1" i="1" dirty="0">
                <a:solidFill>
                  <a:srgbClr val="14213D"/>
                </a:solidFill>
                <a:latin typeface="Calibri" pitchFamily="34" charset="0"/>
                <a:ea typeface="Calibri" pitchFamily="34" charset="-122"/>
                <a:cs typeface="Calibri" pitchFamily="34" charset="-120"/>
              </a:rPr>
              <a:t>AI runs the operation</a:t>
            </a:r>
            <a:endParaRPr lang="en-US" sz="1300" dirty="0"/>
          </a:p>
        </p:txBody>
      </p:sp>
      <p:sp>
        <p:nvSpPr>
          <p:cNvPr id="31" name="Shape 25"/>
          <p:cNvSpPr/>
          <p:nvPr/>
        </p:nvSpPr>
        <p:spPr>
          <a:xfrm>
            <a:off x="6309360" y="2240280"/>
            <a:ext cx="2423160" cy="0"/>
          </a:xfrm>
          <a:prstGeom prst="line">
            <a:avLst/>
          </a:prstGeom>
          <a:noFill/>
          <a:ln w="12700">
            <a:solidFill>
              <a:srgbClr val="D5DCE6"/>
            </a:solidFill>
            <a:prstDash val="solid"/>
          </a:ln>
        </p:spPr>
        <p:txBody>
          <a:bodyPr/>
          <a:lstStyle/>
          <a:p>
            <a:endParaRPr lang="en-US"/>
          </a:p>
        </p:txBody>
      </p:sp>
      <p:sp>
        <p:nvSpPr>
          <p:cNvPr id="32" name="Text 26"/>
          <p:cNvSpPr/>
          <p:nvPr/>
        </p:nvSpPr>
        <p:spPr>
          <a:xfrm>
            <a:off x="6309360" y="2331720"/>
            <a:ext cx="2423160" cy="1737360"/>
          </a:xfrm>
          <a:prstGeom prst="rect">
            <a:avLst/>
          </a:prstGeom>
          <a:noFill/>
          <a:ln/>
        </p:spPr>
        <p:txBody>
          <a:bodyPr wrap="square" lIns="0" tIns="0" rIns="0" bIns="0" rtlCol="0" anchor="t"/>
          <a:lstStyle/>
          <a:p>
            <a:pPr marL="0" indent="0">
              <a:buNone/>
            </a:pPr>
            <a:r>
              <a:rPr lang="en-US" sz="1400" b="1" dirty="0">
                <a:solidFill>
                  <a:srgbClr val="D9480F"/>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GTG-1002: AI did 80-90% of a spy campaign against ~30 orgs</a:t>
            </a:r>
            <a:endParaRPr lang="en-US" sz="1400" dirty="0"/>
          </a:p>
          <a:p>
            <a:pPr marL="0" indent="0">
              <a:buNone/>
            </a:pPr>
            <a:r>
              <a:rPr lang="en-US" sz="1400" b="1" dirty="0">
                <a:solidFill>
                  <a:srgbClr val="D9480F"/>
                </a:solidFill>
                <a:latin typeface="Calibri" pitchFamily="34" charset="0"/>
                <a:ea typeface="Calibri" pitchFamily="34" charset="-122"/>
                <a:cs typeface="Calibri" pitchFamily="34" charset="-120"/>
              </a:rPr>
              <a:t>▸ </a:t>
            </a:r>
            <a:r>
              <a:rPr lang="en-US" sz="1400" dirty="0">
                <a:solidFill>
                  <a:srgbClr val="2B3550"/>
                </a:solidFill>
                <a:latin typeface="Calibri" pitchFamily="34" charset="0"/>
                <a:ea typeface="Calibri" pitchFamily="34" charset="-122"/>
                <a:cs typeface="Calibri" pitchFamily="34" charset="-120"/>
              </a:rPr>
              <a:t>Humans made only 4-6 key decisions</a:t>
            </a:r>
            <a:endParaRPr lang="en-US" sz="1400" dirty="0"/>
          </a:p>
        </p:txBody>
      </p:sp>
      <p:sp>
        <p:nvSpPr>
          <p:cNvPr id="33" name="Shape 27"/>
          <p:cNvSpPr/>
          <p:nvPr/>
        </p:nvSpPr>
        <p:spPr>
          <a:xfrm>
            <a:off x="274320" y="4297680"/>
            <a:ext cx="7589520" cy="502920"/>
          </a:xfrm>
          <a:prstGeom prst="rect">
            <a:avLst/>
          </a:prstGeom>
          <a:solidFill>
            <a:srgbClr val="EAF2FA"/>
          </a:solidFill>
          <a:ln w="12700">
            <a:solidFill>
              <a:srgbClr val="EAF2FA"/>
            </a:solidFill>
            <a:prstDash val="solid"/>
          </a:ln>
        </p:spPr>
        <p:txBody>
          <a:bodyPr/>
          <a:lstStyle/>
          <a:p>
            <a:endParaRPr lang="en-US"/>
          </a:p>
        </p:txBody>
      </p:sp>
      <p:sp>
        <p:nvSpPr>
          <p:cNvPr id="34" name="Shape 28"/>
          <p:cNvSpPr/>
          <p:nvPr/>
        </p:nvSpPr>
        <p:spPr>
          <a:xfrm rot="5400000">
            <a:off x="7818120" y="4242816"/>
            <a:ext cx="612648" cy="502920"/>
          </a:xfrm>
          <a:prstGeom prst="triangle">
            <a:avLst/>
          </a:prstGeom>
          <a:solidFill>
            <a:srgbClr val="EAF2FA"/>
          </a:solidFill>
          <a:ln w="12700">
            <a:solidFill>
              <a:srgbClr val="EAF2FA"/>
            </a:solidFill>
            <a:prstDash val="solid"/>
          </a:ln>
        </p:spPr>
        <p:txBody>
          <a:bodyPr/>
          <a:lstStyle/>
          <a:p>
            <a:endParaRPr lang="en-US"/>
          </a:p>
        </p:txBody>
      </p:sp>
      <p:sp>
        <p:nvSpPr>
          <p:cNvPr id="35" name="Text 29"/>
          <p:cNvSpPr/>
          <p:nvPr/>
        </p:nvSpPr>
        <p:spPr>
          <a:xfrm>
            <a:off x="411480" y="4297680"/>
            <a:ext cx="5486400" cy="502920"/>
          </a:xfrm>
          <a:prstGeom prst="rect">
            <a:avLst/>
          </a:prstGeom>
          <a:noFill/>
          <a:ln/>
        </p:spPr>
        <p:txBody>
          <a:bodyPr wrap="square" lIns="0" tIns="0" rIns="0" bIns="0" rtlCol="0" anchor="ctr"/>
          <a:lstStyle/>
          <a:p>
            <a:pPr marL="0" indent="0">
              <a:buNone/>
            </a:pPr>
            <a:r>
              <a:rPr lang="en-US" sz="1500" b="1" dirty="0">
                <a:solidFill>
                  <a:srgbClr val="1F7AC0"/>
                </a:solidFill>
                <a:latin typeface="Calibri" pitchFamily="34" charset="0"/>
                <a:ea typeface="Calibri" pitchFamily="34" charset="-122"/>
                <a:cs typeface="Calibri" pitchFamily="34" charset="-120"/>
              </a:rPr>
              <a:t>Human effort ↓</a:t>
            </a:r>
            <a:r>
              <a:rPr lang="en-US" sz="1500" dirty="0">
                <a:solidFill>
                  <a:srgbClr val="5B6B85"/>
                </a:solidFill>
                <a:latin typeface="Calibri" pitchFamily="34" charset="0"/>
                <a:ea typeface="Calibri" pitchFamily="34" charset="-122"/>
                <a:cs typeface="Calibri" pitchFamily="34" charset="-120"/>
              </a:rPr>
              <a:t>     ·    		   </a:t>
            </a:r>
            <a:r>
              <a:rPr lang="en-US" sz="1500" b="1" dirty="0">
                <a:solidFill>
                  <a:srgbClr val="D9480F"/>
                </a:solidFill>
                <a:latin typeface="Calibri" pitchFamily="34" charset="0"/>
                <a:ea typeface="Calibri" pitchFamily="34" charset="-122"/>
                <a:cs typeface="Calibri" pitchFamily="34" charset="-120"/>
              </a:rPr>
              <a:t>AI autonomy ↑</a:t>
            </a:r>
            <a:endParaRPr lang="en-US" sz="1500" dirty="0"/>
          </a:p>
        </p:txBody>
      </p:sp>
      <p:sp>
        <p:nvSpPr>
          <p:cNvPr id="36" name="Text 30"/>
          <p:cNvSpPr/>
          <p:nvPr/>
        </p:nvSpPr>
        <p:spPr>
          <a:xfrm>
            <a:off x="6217920" y="4297680"/>
            <a:ext cx="2468880" cy="502920"/>
          </a:xfrm>
          <a:prstGeom prst="rect">
            <a:avLst/>
          </a:prstGeom>
          <a:noFill/>
          <a:ln/>
        </p:spPr>
        <p:txBody>
          <a:bodyPr wrap="square" lIns="0" tIns="0" rIns="0" bIns="0" rtlCol="0" anchor="ctr"/>
          <a:lstStyle/>
          <a:p>
            <a:pPr marL="0" indent="0">
              <a:buNone/>
            </a:pPr>
            <a:r>
              <a:rPr lang="en-US" sz="1500" b="1" i="1" dirty="0">
                <a:solidFill>
                  <a:srgbClr val="D9480F">
                    <a:alpha val="55000"/>
                  </a:srgbClr>
                </a:solidFill>
                <a:latin typeface="Calibri" pitchFamily="34" charset="0"/>
                <a:ea typeface="Calibri" pitchFamily="34" charset="-122"/>
                <a:cs typeface="Calibri" pitchFamily="34" charset="-120"/>
              </a:rPr>
              <a:t>Unsupervised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CONVERGENCE OF SUPPLY CHAIN RISK AND AI</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200" b="1" dirty="0">
                <a:solidFill>
                  <a:srgbClr val="14213D"/>
                </a:solidFill>
                <a:latin typeface="Arial Black" pitchFamily="34" charset="0"/>
                <a:ea typeface="Arial Black" pitchFamily="34" charset="-122"/>
                <a:cs typeface="Arial Black" pitchFamily="34" charset="-120"/>
              </a:rPr>
              <a:t>Case Study GTG-1002: AI Runs the Kill Chain</a:t>
            </a:r>
            <a:endParaRPr lang="en-US" sz="2200" dirty="0"/>
          </a:p>
        </p:txBody>
      </p:sp>
      <p:sp>
        <p:nvSpPr>
          <p:cNvPr id="7" name="Shape 4"/>
          <p:cNvSpPr/>
          <p:nvPr/>
        </p:nvSpPr>
        <p:spPr>
          <a:xfrm>
            <a:off x="274320" y="1051560"/>
            <a:ext cx="2057400" cy="868680"/>
          </a:xfrm>
          <a:prstGeom prst="rect">
            <a:avLst/>
          </a:prstGeom>
          <a:solidFill>
            <a:srgbClr val="F3F7FB"/>
          </a:solidFill>
          <a:ln w="12700">
            <a:solidFill>
              <a:srgbClr val="1F7AC0"/>
            </a:solidFill>
            <a:prstDash val="solid"/>
          </a:ln>
        </p:spPr>
        <p:txBody>
          <a:bodyPr/>
          <a:lstStyle/>
          <a:p>
            <a:endParaRPr lang="en-US"/>
          </a:p>
        </p:txBody>
      </p:sp>
      <p:sp>
        <p:nvSpPr>
          <p:cNvPr id="8" name="Text 5"/>
          <p:cNvSpPr/>
          <p:nvPr/>
        </p:nvSpPr>
        <p:spPr>
          <a:xfrm>
            <a:off x="365760" y="1069848"/>
            <a:ext cx="1874520" cy="457200"/>
          </a:xfrm>
          <a:prstGeom prst="rect">
            <a:avLst/>
          </a:prstGeom>
          <a:noFill/>
          <a:ln/>
        </p:spPr>
        <p:txBody>
          <a:bodyPr wrap="square" lIns="0" tIns="0" rIns="0" bIns="0" rtlCol="0" anchor="ctr"/>
          <a:lstStyle/>
          <a:p>
            <a:pPr marL="0" indent="0">
              <a:buNone/>
            </a:pPr>
            <a:r>
              <a:rPr lang="en-US" sz="2200" b="1" dirty="0">
                <a:solidFill>
                  <a:srgbClr val="1F7AC0"/>
                </a:solidFill>
                <a:latin typeface="Arial Black" pitchFamily="34" charset="0"/>
                <a:ea typeface="Arial Black" pitchFamily="34" charset="-122"/>
                <a:cs typeface="Arial Black" pitchFamily="34" charset="-120"/>
              </a:rPr>
              <a:t>~30</a:t>
            </a:r>
            <a:endParaRPr lang="en-US" sz="2200" dirty="0"/>
          </a:p>
        </p:txBody>
      </p:sp>
      <p:sp>
        <p:nvSpPr>
          <p:cNvPr id="9" name="Text 6"/>
          <p:cNvSpPr/>
          <p:nvPr/>
        </p:nvSpPr>
        <p:spPr>
          <a:xfrm>
            <a:off x="365760" y="1536192"/>
            <a:ext cx="1874520" cy="320040"/>
          </a:xfrm>
          <a:prstGeom prst="rect">
            <a:avLst/>
          </a:prstGeom>
          <a:noFill/>
          <a:ln/>
        </p:spPr>
        <p:txBody>
          <a:bodyPr wrap="square" lIns="0" tIns="0" rIns="0" bIns="0" rtlCol="0" anchor="ctr"/>
          <a:lstStyle/>
          <a:p>
            <a:pPr marL="0" indent="0">
              <a:buNone/>
            </a:pPr>
            <a:r>
              <a:rPr lang="en-US" sz="1300" dirty="0">
                <a:solidFill>
                  <a:srgbClr val="2B3550"/>
                </a:solidFill>
                <a:latin typeface="Calibri" pitchFamily="34" charset="0"/>
                <a:ea typeface="Calibri" pitchFamily="34" charset="-122"/>
                <a:cs typeface="Calibri" pitchFamily="34" charset="-120"/>
              </a:rPr>
              <a:t>orgs targeted</a:t>
            </a:r>
            <a:endParaRPr lang="en-US" sz="1300" dirty="0"/>
          </a:p>
        </p:txBody>
      </p:sp>
      <p:sp>
        <p:nvSpPr>
          <p:cNvPr id="10" name="Shape 7"/>
          <p:cNvSpPr/>
          <p:nvPr/>
        </p:nvSpPr>
        <p:spPr>
          <a:xfrm>
            <a:off x="2441448" y="1051560"/>
            <a:ext cx="2057400" cy="868680"/>
          </a:xfrm>
          <a:prstGeom prst="rect">
            <a:avLst/>
          </a:prstGeom>
          <a:solidFill>
            <a:srgbClr val="F3F7FB"/>
          </a:solidFill>
          <a:ln w="12700">
            <a:solidFill>
              <a:srgbClr val="D9480F"/>
            </a:solidFill>
            <a:prstDash val="solid"/>
          </a:ln>
        </p:spPr>
        <p:txBody>
          <a:bodyPr/>
          <a:lstStyle/>
          <a:p>
            <a:endParaRPr lang="en-US"/>
          </a:p>
        </p:txBody>
      </p:sp>
      <p:sp>
        <p:nvSpPr>
          <p:cNvPr id="11" name="Text 8"/>
          <p:cNvSpPr/>
          <p:nvPr/>
        </p:nvSpPr>
        <p:spPr>
          <a:xfrm>
            <a:off x="2532888" y="1069848"/>
            <a:ext cx="1874520" cy="457200"/>
          </a:xfrm>
          <a:prstGeom prst="rect">
            <a:avLst/>
          </a:prstGeom>
          <a:noFill/>
          <a:ln/>
        </p:spPr>
        <p:txBody>
          <a:bodyPr wrap="square" lIns="0" tIns="0" rIns="0" bIns="0" rtlCol="0" anchor="ctr"/>
          <a:lstStyle/>
          <a:p>
            <a:pPr marL="0" indent="0">
              <a:buNone/>
            </a:pPr>
            <a:r>
              <a:rPr lang="en-US" sz="2200" b="1" dirty="0">
                <a:solidFill>
                  <a:srgbClr val="D9480F"/>
                </a:solidFill>
                <a:latin typeface="Arial Black" pitchFamily="34" charset="0"/>
                <a:ea typeface="Arial Black" pitchFamily="34" charset="-122"/>
                <a:cs typeface="Arial Black" pitchFamily="34" charset="-120"/>
              </a:rPr>
              <a:t>80-90%</a:t>
            </a:r>
            <a:endParaRPr lang="en-US" sz="2200" dirty="0"/>
          </a:p>
        </p:txBody>
      </p:sp>
      <p:sp>
        <p:nvSpPr>
          <p:cNvPr id="12" name="Text 9"/>
          <p:cNvSpPr/>
          <p:nvPr/>
        </p:nvSpPr>
        <p:spPr>
          <a:xfrm>
            <a:off x="2532888" y="1536192"/>
            <a:ext cx="1874520" cy="320040"/>
          </a:xfrm>
          <a:prstGeom prst="rect">
            <a:avLst/>
          </a:prstGeom>
          <a:noFill/>
          <a:ln/>
        </p:spPr>
        <p:txBody>
          <a:bodyPr wrap="square" lIns="0" tIns="0" rIns="0" bIns="0" rtlCol="0" anchor="ctr"/>
          <a:lstStyle/>
          <a:p>
            <a:pPr marL="0" indent="0">
              <a:buNone/>
            </a:pPr>
            <a:r>
              <a:rPr lang="en-US" sz="1300" dirty="0">
                <a:solidFill>
                  <a:srgbClr val="2B3550"/>
                </a:solidFill>
                <a:latin typeface="Calibri" pitchFamily="34" charset="0"/>
                <a:ea typeface="Calibri" pitchFamily="34" charset="-122"/>
                <a:cs typeface="Calibri" pitchFamily="34" charset="-120"/>
              </a:rPr>
              <a:t>of the work done by AI</a:t>
            </a:r>
            <a:endParaRPr lang="en-US" sz="1300" dirty="0"/>
          </a:p>
        </p:txBody>
      </p:sp>
      <p:sp>
        <p:nvSpPr>
          <p:cNvPr id="13" name="Shape 10"/>
          <p:cNvSpPr/>
          <p:nvPr/>
        </p:nvSpPr>
        <p:spPr>
          <a:xfrm>
            <a:off x="4608576" y="1051560"/>
            <a:ext cx="2057400" cy="868680"/>
          </a:xfrm>
          <a:prstGeom prst="rect">
            <a:avLst/>
          </a:prstGeom>
          <a:solidFill>
            <a:srgbClr val="F3F7FB"/>
          </a:solidFill>
          <a:ln w="12700">
            <a:solidFill>
              <a:srgbClr val="C9620A"/>
            </a:solidFill>
            <a:prstDash val="solid"/>
          </a:ln>
        </p:spPr>
        <p:txBody>
          <a:bodyPr/>
          <a:lstStyle/>
          <a:p>
            <a:endParaRPr lang="en-US"/>
          </a:p>
        </p:txBody>
      </p:sp>
      <p:sp>
        <p:nvSpPr>
          <p:cNvPr id="14" name="Text 11"/>
          <p:cNvSpPr/>
          <p:nvPr/>
        </p:nvSpPr>
        <p:spPr>
          <a:xfrm>
            <a:off x="4700016" y="1069848"/>
            <a:ext cx="1874520" cy="457200"/>
          </a:xfrm>
          <a:prstGeom prst="rect">
            <a:avLst/>
          </a:prstGeom>
          <a:noFill/>
          <a:ln/>
        </p:spPr>
        <p:txBody>
          <a:bodyPr wrap="square" lIns="0" tIns="0" rIns="0" bIns="0" rtlCol="0" anchor="ctr"/>
          <a:lstStyle/>
          <a:p>
            <a:pPr marL="0" indent="0">
              <a:buNone/>
            </a:pPr>
            <a:r>
              <a:rPr lang="en-US" sz="2200" b="1" dirty="0">
                <a:solidFill>
                  <a:srgbClr val="C9620A"/>
                </a:solidFill>
                <a:latin typeface="Arial Black" pitchFamily="34" charset="0"/>
                <a:ea typeface="Arial Black" pitchFamily="34" charset="-122"/>
                <a:cs typeface="Arial Black" pitchFamily="34" charset="-120"/>
              </a:rPr>
              <a:t>A handful</a:t>
            </a:r>
            <a:endParaRPr lang="en-US" sz="2200" dirty="0"/>
          </a:p>
        </p:txBody>
      </p:sp>
      <p:sp>
        <p:nvSpPr>
          <p:cNvPr id="15" name="Text 12"/>
          <p:cNvSpPr/>
          <p:nvPr/>
        </p:nvSpPr>
        <p:spPr>
          <a:xfrm>
            <a:off x="4700016" y="1536192"/>
            <a:ext cx="1874520" cy="320040"/>
          </a:xfrm>
          <a:prstGeom prst="rect">
            <a:avLst/>
          </a:prstGeom>
          <a:noFill/>
          <a:ln/>
        </p:spPr>
        <p:txBody>
          <a:bodyPr wrap="square" lIns="0" tIns="0" rIns="0" bIns="0" rtlCol="0" anchor="ctr"/>
          <a:lstStyle/>
          <a:p>
            <a:pPr marL="0" indent="0">
              <a:buNone/>
            </a:pPr>
            <a:r>
              <a:rPr lang="en-US" sz="1300" dirty="0">
                <a:solidFill>
                  <a:srgbClr val="2B3550"/>
                </a:solidFill>
                <a:latin typeface="Calibri" pitchFamily="34" charset="0"/>
                <a:ea typeface="Calibri" pitchFamily="34" charset="-122"/>
                <a:cs typeface="Calibri" pitchFamily="34" charset="-120"/>
              </a:rPr>
              <a:t>intrusions confirmed</a:t>
            </a:r>
            <a:endParaRPr lang="en-US" sz="1300" dirty="0"/>
          </a:p>
        </p:txBody>
      </p:sp>
      <p:sp>
        <p:nvSpPr>
          <p:cNvPr id="16" name="Shape 13"/>
          <p:cNvSpPr/>
          <p:nvPr/>
        </p:nvSpPr>
        <p:spPr>
          <a:xfrm>
            <a:off x="6775704" y="1051560"/>
            <a:ext cx="2057400" cy="868680"/>
          </a:xfrm>
          <a:prstGeom prst="rect">
            <a:avLst/>
          </a:prstGeom>
          <a:solidFill>
            <a:srgbClr val="F3F7FB"/>
          </a:solidFill>
          <a:ln w="12700">
            <a:solidFill>
              <a:srgbClr val="6B2FB0"/>
            </a:solidFill>
            <a:prstDash val="solid"/>
          </a:ln>
        </p:spPr>
        <p:txBody>
          <a:bodyPr/>
          <a:lstStyle/>
          <a:p>
            <a:endParaRPr lang="en-US"/>
          </a:p>
        </p:txBody>
      </p:sp>
      <p:sp>
        <p:nvSpPr>
          <p:cNvPr id="17" name="Text 14"/>
          <p:cNvSpPr/>
          <p:nvPr/>
        </p:nvSpPr>
        <p:spPr>
          <a:xfrm>
            <a:off x="6867144" y="1069848"/>
            <a:ext cx="1874520" cy="457200"/>
          </a:xfrm>
          <a:prstGeom prst="rect">
            <a:avLst/>
          </a:prstGeom>
          <a:noFill/>
          <a:ln/>
        </p:spPr>
        <p:txBody>
          <a:bodyPr wrap="square" lIns="0" tIns="0" rIns="0" bIns="0" rtlCol="0" anchor="ctr"/>
          <a:lstStyle/>
          <a:p>
            <a:pPr marL="0" indent="0">
              <a:buNone/>
            </a:pPr>
            <a:r>
              <a:rPr lang="en-US" sz="2200" b="1" dirty="0">
                <a:solidFill>
                  <a:srgbClr val="6B2FB0"/>
                </a:solidFill>
                <a:latin typeface="Arial Black" pitchFamily="34" charset="0"/>
                <a:ea typeface="Arial Black" pitchFamily="34" charset="-122"/>
                <a:cs typeface="Arial Black" pitchFamily="34" charset="-120"/>
              </a:rPr>
              <a:t>Sep 2025</a:t>
            </a:r>
            <a:endParaRPr lang="en-US" sz="2200" dirty="0"/>
          </a:p>
        </p:txBody>
      </p:sp>
      <p:sp>
        <p:nvSpPr>
          <p:cNvPr id="18" name="Text 15"/>
          <p:cNvSpPr/>
          <p:nvPr/>
        </p:nvSpPr>
        <p:spPr>
          <a:xfrm>
            <a:off x="6867144" y="1536192"/>
            <a:ext cx="1874520" cy="320040"/>
          </a:xfrm>
          <a:prstGeom prst="rect">
            <a:avLst/>
          </a:prstGeom>
          <a:noFill/>
          <a:ln/>
        </p:spPr>
        <p:txBody>
          <a:bodyPr wrap="square" lIns="0" tIns="0" rIns="0" bIns="0" rtlCol="0" anchor="ctr"/>
          <a:lstStyle/>
          <a:p>
            <a:pPr marL="0" indent="0">
              <a:buNone/>
            </a:pPr>
            <a:r>
              <a:rPr lang="en-US" sz="1300" dirty="0">
                <a:solidFill>
                  <a:srgbClr val="2B3550"/>
                </a:solidFill>
                <a:latin typeface="Calibri" pitchFamily="34" charset="0"/>
                <a:ea typeface="Calibri" pitchFamily="34" charset="-122"/>
                <a:cs typeface="Calibri" pitchFamily="34" charset="-120"/>
              </a:rPr>
              <a:t>detected; disclosed Nov</a:t>
            </a:r>
            <a:endParaRPr lang="en-US" sz="1300" dirty="0"/>
          </a:p>
        </p:txBody>
      </p:sp>
      <p:sp>
        <p:nvSpPr>
          <p:cNvPr id="19" name="Shape 16"/>
          <p:cNvSpPr/>
          <p:nvPr/>
        </p:nvSpPr>
        <p:spPr>
          <a:xfrm>
            <a:off x="548640" y="2240280"/>
            <a:ext cx="8046720" cy="0"/>
          </a:xfrm>
          <a:prstGeom prst="line">
            <a:avLst/>
          </a:prstGeom>
          <a:noFill/>
          <a:ln w="25400">
            <a:solidFill>
              <a:srgbClr val="D5DCE6"/>
            </a:solidFill>
            <a:prstDash val="solid"/>
          </a:ln>
        </p:spPr>
        <p:txBody>
          <a:bodyPr/>
          <a:lstStyle/>
          <a:p>
            <a:endParaRPr lang="en-US"/>
          </a:p>
        </p:txBody>
      </p:sp>
      <p:sp>
        <p:nvSpPr>
          <p:cNvPr id="20" name="Shape 17"/>
          <p:cNvSpPr/>
          <p:nvPr/>
        </p:nvSpPr>
        <p:spPr>
          <a:xfrm>
            <a:off x="768096" y="2039112"/>
            <a:ext cx="402336" cy="402336"/>
          </a:xfrm>
          <a:prstGeom prst="ellipse">
            <a:avLst/>
          </a:prstGeom>
          <a:solidFill>
            <a:srgbClr val="5B6B85"/>
          </a:solidFill>
          <a:ln w="12700">
            <a:solidFill>
              <a:srgbClr val="5B6B85"/>
            </a:solidFill>
            <a:prstDash val="solid"/>
          </a:ln>
        </p:spPr>
        <p:txBody>
          <a:bodyPr/>
          <a:lstStyle/>
          <a:p>
            <a:endParaRPr lang="en-US"/>
          </a:p>
        </p:txBody>
      </p:sp>
      <p:sp>
        <p:nvSpPr>
          <p:cNvPr id="21" name="Text 18"/>
          <p:cNvSpPr/>
          <p:nvPr/>
        </p:nvSpPr>
        <p:spPr>
          <a:xfrm>
            <a:off x="768096" y="203911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1</a:t>
            </a:r>
            <a:endParaRPr lang="en-US" sz="1300" dirty="0"/>
          </a:p>
        </p:txBody>
      </p:sp>
      <p:sp>
        <p:nvSpPr>
          <p:cNvPr id="22" name="Shape 19"/>
          <p:cNvSpPr/>
          <p:nvPr/>
        </p:nvSpPr>
        <p:spPr>
          <a:xfrm>
            <a:off x="274320" y="2560320"/>
            <a:ext cx="1371600" cy="1234440"/>
          </a:xfrm>
          <a:prstGeom prst="rect">
            <a:avLst/>
          </a:prstGeom>
          <a:solidFill>
            <a:srgbClr val="F3F7FB"/>
          </a:solidFill>
          <a:ln w="12700">
            <a:solidFill>
              <a:srgbClr val="5B6B85"/>
            </a:solidFill>
            <a:prstDash val="solid"/>
          </a:ln>
        </p:spPr>
        <p:txBody>
          <a:bodyPr/>
          <a:lstStyle/>
          <a:p>
            <a:endParaRPr lang="en-US"/>
          </a:p>
        </p:txBody>
      </p:sp>
      <p:sp>
        <p:nvSpPr>
          <p:cNvPr id="23" name="Text 20"/>
          <p:cNvSpPr/>
          <p:nvPr/>
        </p:nvSpPr>
        <p:spPr>
          <a:xfrm>
            <a:off x="347472" y="2596896"/>
            <a:ext cx="1225296" cy="310896"/>
          </a:xfrm>
          <a:prstGeom prst="rect">
            <a:avLst/>
          </a:prstGeom>
          <a:noFill/>
          <a:ln/>
        </p:spPr>
        <p:txBody>
          <a:bodyPr wrap="square" lIns="0" tIns="0" rIns="0" bIns="0" rtlCol="0" anchor="ctr"/>
          <a:lstStyle/>
          <a:p>
            <a:pPr marL="0" indent="0">
              <a:buNone/>
            </a:pPr>
            <a:r>
              <a:rPr lang="en-US" sz="1300" b="1" dirty="0">
                <a:solidFill>
                  <a:srgbClr val="5B6B85"/>
                </a:solidFill>
                <a:latin typeface="Calibri" pitchFamily="34" charset="0"/>
                <a:ea typeface="Calibri" pitchFamily="34" charset="-122"/>
                <a:cs typeface="Calibri" pitchFamily="34" charset="-120"/>
              </a:rPr>
              <a:t>Setup (human)</a:t>
            </a:r>
            <a:endParaRPr lang="en-US" sz="1300" dirty="0"/>
          </a:p>
        </p:txBody>
      </p:sp>
      <p:sp>
        <p:nvSpPr>
          <p:cNvPr id="24" name="Text 21"/>
          <p:cNvSpPr/>
          <p:nvPr/>
        </p:nvSpPr>
        <p:spPr>
          <a:xfrm>
            <a:off x="347472" y="2926080"/>
            <a:ext cx="1225296" cy="822960"/>
          </a:xfrm>
          <a:prstGeom prst="rect">
            <a:avLst/>
          </a:prstGeom>
          <a:noFill/>
          <a:ln/>
        </p:spPr>
        <p:txBody>
          <a:bodyPr wrap="square" lIns="0" tIns="0" rIns="0" bIns="0" rtlCol="0" anchor="t"/>
          <a:lstStyle/>
          <a:p>
            <a:pPr marL="0" indent="0">
              <a:buNone/>
            </a:pPr>
            <a:r>
              <a:rPr lang="en-US" sz="1300" dirty="0">
                <a:solidFill>
                  <a:srgbClr val="2B3550"/>
                </a:solidFill>
                <a:latin typeface="Calibri" pitchFamily="34" charset="0"/>
                <a:ea typeface="Calibri" pitchFamily="34" charset="-122"/>
                <a:cs typeface="Calibri" pitchFamily="34" charset="-120"/>
              </a:rPr>
              <a:t>Pick targets, pose as testers</a:t>
            </a:r>
            <a:endParaRPr lang="en-US" sz="1300" dirty="0"/>
          </a:p>
        </p:txBody>
      </p:sp>
      <p:sp>
        <p:nvSpPr>
          <p:cNvPr id="25" name="Shape 22"/>
          <p:cNvSpPr/>
          <p:nvPr/>
        </p:nvSpPr>
        <p:spPr>
          <a:xfrm>
            <a:off x="2212848" y="2039112"/>
            <a:ext cx="402336" cy="402336"/>
          </a:xfrm>
          <a:prstGeom prst="ellipse">
            <a:avLst/>
          </a:prstGeom>
          <a:solidFill>
            <a:srgbClr val="3B6FB6"/>
          </a:solidFill>
          <a:ln w="12700">
            <a:solidFill>
              <a:srgbClr val="3B6FB6"/>
            </a:solidFill>
            <a:prstDash val="solid"/>
          </a:ln>
        </p:spPr>
        <p:txBody>
          <a:bodyPr/>
          <a:lstStyle/>
          <a:p>
            <a:endParaRPr lang="en-US"/>
          </a:p>
        </p:txBody>
      </p:sp>
      <p:sp>
        <p:nvSpPr>
          <p:cNvPr id="26" name="Text 23"/>
          <p:cNvSpPr/>
          <p:nvPr/>
        </p:nvSpPr>
        <p:spPr>
          <a:xfrm>
            <a:off x="2212848" y="203911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2</a:t>
            </a:r>
            <a:endParaRPr lang="en-US" sz="1300" dirty="0"/>
          </a:p>
        </p:txBody>
      </p:sp>
      <p:sp>
        <p:nvSpPr>
          <p:cNvPr id="27" name="Shape 24"/>
          <p:cNvSpPr/>
          <p:nvPr/>
        </p:nvSpPr>
        <p:spPr>
          <a:xfrm>
            <a:off x="1719072" y="2560320"/>
            <a:ext cx="1371600" cy="1234440"/>
          </a:xfrm>
          <a:prstGeom prst="rect">
            <a:avLst/>
          </a:prstGeom>
          <a:solidFill>
            <a:srgbClr val="F3F7FB"/>
          </a:solidFill>
          <a:ln w="12700">
            <a:solidFill>
              <a:srgbClr val="3B6FB6"/>
            </a:solidFill>
            <a:prstDash val="solid"/>
          </a:ln>
        </p:spPr>
        <p:txBody>
          <a:bodyPr/>
          <a:lstStyle/>
          <a:p>
            <a:endParaRPr lang="en-US"/>
          </a:p>
        </p:txBody>
      </p:sp>
      <p:sp>
        <p:nvSpPr>
          <p:cNvPr id="28" name="Text 25"/>
          <p:cNvSpPr/>
          <p:nvPr/>
        </p:nvSpPr>
        <p:spPr>
          <a:xfrm>
            <a:off x="1792224" y="2596896"/>
            <a:ext cx="1225296" cy="310896"/>
          </a:xfrm>
          <a:prstGeom prst="rect">
            <a:avLst/>
          </a:prstGeom>
          <a:noFill/>
          <a:ln/>
        </p:spPr>
        <p:txBody>
          <a:bodyPr wrap="square" lIns="0" tIns="0" rIns="0" bIns="0" rtlCol="0" anchor="ctr"/>
          <a:lstStyle/>
          <a:p>
            <a:pPr marL="0" indent="0">
              <a:buNone/>
            </a:pPr>
            <a:r>
              <a:rPr lang="en-US" sz="1300" b="1" dirty="0">
                <a:solidFill>
                  <a:srgbClr val="3B6FB6"/>
                </a:solidFill>
                <a:latin typeface="Calibri" pitchFamily="34" charset="0"/>
                <a:ea typeface="Calibri" pitchFamily="34" charset="-122"/>
                <a:cs typeface="Calibri" pitchFamily="34" charset="-120"/>
              </a:rPr>
              <a:t>Recon</a:t>
            </a:r>
            <a:endParaRPr lang="en-US" sz="1300" dirty="0"/>
          </a:p>
        </p:txBody>
      </p:sp>
      <p:sp>
        <p:nvSpPr>
          <p:cNvPr id="29" name="Text 26"/>
          <p:cNvSpPr/>
          <p:nvPr/>
        </p:nvSpPr>
        <p:spPr>
          <a:xfrm>
            <a:off x="1792224" y="2926080"/>
            <a:ext cx="1225296" cy="822960"/>
          </a:xfrm>
          <a:prstGeom prst="rect">
            <a:avLst/>
          </a:prstGeom>
          <a:noFill/>
          <a:ln/>
        </p:spPr>
        <p:txBody>
          <a:bodyPr wrap="square" lIns="0" tIns="0" rIns="0" bIns="0" rtlCol="0" anchor="t"/>
          <a:lstStyle/>
          <a:p>
            <a:pPr marL="0" indent="0">
              <a:buNone/>
            </a:pPr>
            <a:r>
              <a:rPr lang="en-US" sz="1300" dirty="0">
                <a:solidFill>
                  <a:srgbClr val="2B3550"/>
                </a:solidFill>
                <a:latin typeface="Calibri" pitchFamily="34" charset="0"/>
                <a:ea typeface="Calibri" pitchFamily="34" charset="-122"/>
                <a:cs typeface="Calibri" pitchFamily="34" charset="-120"/>
              </a:rPr>
              <a:t>AI maps targets in parallel</a:t>
            </a:r>
            <a:endParaRPr lang="en-US" sz="1300" dirty="0"/>
          </a:p>
        </p:txBody>
      </p:sp>
      <p:sp>
        <p:nvSpPr>
          <p:cNvPr id="30" name="Shape 27"/>
          <p:cNvSpPr/>
          <p:nvPr/>
        </p:nvSpPr>
        <p:spPr>
          <a:xfrm>
            <a:off x="3657600" y="2039112"/>
            <a:ext cx="402336" cy="402336"/>
          </a:xfrm>
          <a:prstGeom prst="ellipse">
            <a:avLst/>
          </a:prstGeom>
          <a:solidFill>
            <a:srgbClr val="1F7AC0"/>
          </a:solidFill>
          <a:ln w="12700">
            <a:solidFill>
              <a:srgbClr val="1F7AC0"/>
            </a:solidFill>
            <a:prstDash val="solid"/>
          </a:ln>
        </p:spPr>
        <p:txBody>
          <a:bodyPr/>
          <a:lstStyle/>
          <a:p>
            <a:endParaRPr lang="en-US"/>
          </a:p>
        </p:txBody>
      </p:sp>
      <p:sp>
        <p:nvSpPr>
          <p:cNvPr id="31" name="Text 28"/>
          <p:cNvSpPr/>
          <p:nvPr/>
        </p:nvSpPr>
        <p:spPr>
          <a:xfrm>
            <a:off x="3657600" y="203911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3</a:t>
            </a:r>
            <a:endParaRPr lang="en-US" sz="1300" dirty="0"/>
          </a:p>
        </p:txBody>
      </p:sp>
      <p:sp>
        <p:nvSpPr>
          <p:cNvPr id="32" name="Shape 29"/>
          <p:cNvSpPr/>
          <p:nvPr/>
        </p:nvSpPr>
        <p:spPr>
          <a:xfrm>
            <a:off x="3163824" y="2560320"/>
            <a:ext cx="1371600" cy="1234440"/>
          </a:xfrm>
          <a:prstGeom prst="rect">
            <a:avLst/>
          </a:prstGeom>
          <a:solidFill>
            <a:srgbClr val="F3F7FB"/>
          </a:solidFill>
          <a:ln w="12700">
            <a:solidFill>
              <a:srgbClr val="1F7AC0"/>
            </a:solidFill>
            <a:prstDash val="solid"/>
          </a:ln>
        </p:spPr>
        <p:txBody>
          <a:bodyPr/>
          <a:lstStyle/>
          <a:p>
            <a:endParaRPr lang="en-US"/>
          </a:p>
        </p:txBody>
      </p:sp>
      <p:sp>
        <p:nvSpPr>
          <p:cNvPr id="33" name="Text 30"/>
          <p:cNvSpPr/>
          <p:nvPr/>
        </p:nvSpPr>
        <p:spPr>
          <a:xfrm>
            <a:off x="3236976" y="2596896"/>
            <a:ext cx="1225296" cy="310896"/>
          </a:xfrm>
          <a:prstGeom prst="rect">
            <a:avLst/>
          </a:prstGeom>
          <a:noFill/>
          <a:ln/>
        </p:spPr>
        <p:txBody>
          <a:bodyPr wrap="square" lIns="0" tIns="0" rIns="0" bIns="0" rtlCol="0" anchor="ctr"/>
          <a:lstStyle/>
          <a:p>
            <a:pPr marL="0" indent="0">
              <a:buNone/>
            </a:pPr>
            <a:r>
              <a:rPr lang="en-US" sz="1300" b="1" dirty="0">
                <a:solidFill>
                  <a:srgbClr val="1F7AC0"/>
                </a:solidFill>
                <a:latin typeface="Calibri" pitchFamily="34" charset="0"/>
                <a:ea typeface="Calibri" pitchFamily="34" charset="-122"/>
                <a:cs typeface="Calibri" pitchFamily="34" charset="-120"/>
              </a:rPr>
              <a:t>Exploit</a:t>
            </a:r>
            <a:endParaRPr lang="en-US" sz="1300" dirty="0"/>
          </a:p>
        </p:txBody>
      </p:sp>
      <p:sp>
        <p:nvSpPr>
          <p:cNvPr id="34" name="Text 31"/>
          <p:cNvSpPr/>
          <p:nvPr/>
        </p:nvSpPr>
        <p:spPr>
          <a:xfrm>
            <a:off x="3236976" y="2926080"/>
            <a:ext cx="1225296" cy="822960"/>
          </a:xfrm>
          <a:prstGeom prst="rect">
            <a:avLst/>
          </a:prstGeom>
          <a:noFill/>
          <a:ln/>
        </p:spPr>
        <p:txBody>
          <a:bodyPr wrap="square" lIns="0" tIns="0" rIns="0" bIns="0" rtlCol="0" anchor="t"/>
          <a:lstStyle/>
          <a:p>
            <a:pPr marL="0" indent="0">
              <a:buNone/>
            </a:pPr>
            <a:r>
              <a:rPr lang="en-US" sz="1300" dirty="0">
                <a:solidFill>
                  <a:srgbClr val="2B3550"/>
                </a:solidFill>
                <a:latin typeface="Calibri" pitchFamily="34" charset="0"/>
                <a:ea typeface="Calibri" pitchFamily="34" charset="-122"/>
                <a:cs typeface="Calibri" pitchFamily="34" charset="-120"/>
              </a:rPr>
              <a:t>AI writes exploits, gets in</a:t>
            </a:r>
            <a:endParaRPr lang="en-US" sz="1300" dirty="0"/>
          </a:p>
        </p:txBody>
      </p:sp>
      <p:sp>
        <p:nvSpPr>
          <p:cNvPr id="35" name="Shape 32"/>
          <p:cNvSpPr/>
          <p:nvPr/>
        </p:nvSpPr>
        <p:spPr>
          <a:xfrm>
            <a:off x="5102352" y="2039112"/>
            <a:ext cx="402336" cy="402336"/>
          </a:xfrm>
          <a:prstGeom prst="ellipse">
            <a:avLst/>
          </a:prstGeom>
          <a:solidFill>
            <a:srgbClr val="C9620A"/>
          </a:solidFill>
          <a:ln w="12700">
            <a:solidFill>
              <a:srgbClr val="C9620A"/>
            </a:solidFill>
            <a:prstDash val="solid"/>
          </a:ln>
        </p:spPr>
        <p:txBody>
          <a:bodyPr/>
          <a:lstStyle/>
          <a:p>
            <a:endParaRPr lang="en-US"/>
          </a:p>
        </p:txBody>
      </p:sp>
      <p:sp>
        <p:nvSpPr>
          <p:cNvPr id="36" name="Text 33"/>
          <p:cNvSpPr/>
          <p:nvPr/>
        </p:nvSpPr>
        <p:spPr>
          <a:xfrm>
            <a:off x="5102352" y="203911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4</a:t>
            </a:r>
            <a:endParaRPr lang="en-US" sz="1300" dirty="0"/>
          </a:p>
        </p:txBody>
      </p:sp>
      <p:sp>
        <p:nvSpPr>
          <p:cNvPr id="37" name="Shape 34"/>
          <p:cNvSpPr/>
          <p:nvPr/>
        </p:nvSpPr>
        <p:spPr>
          <a:xfrm>
            <a:off x="4608576" y="2560320"/>
            <a:ext cx="1371600" cy="1234440"/>
          </a:xfrm>
          <a:prstGeom prst="rect">
            <a:avLst/>
          </a:prstGeom>
          <a:solidFill>
            <a:srgbClr val="F3F7FB"/>
          </a:solidFill>
          <a:ln w="12700">
            <a:solidFill>
              <a:srgbClr val="C9620A"/>
            </a:solidFill>
            <a:prstDash val="solid"/>
          </a:ln>
        </p:spPr>
        <p:txBody>
          <a:bodyPr/>
          <a:lstStyle/>
          <a:p>
            <a:endParaRPr lang="en-US"/>
          </a:p>
        </p:txBody>
      </p:sp>
      <p:sp>
        <p:nvSpPr>
          <p:cNvPr id="38" name="Text 35"/>
          <p:cNvSpPr/>
          <p:nvPr/>
        </p:nvSpPr>
        <p:spPr>
          <a:xfrm>
            <a:off x="4681728" y="2596896"/>
            <a:ext cx="1225296" cy="310896"/>
          </a:xfrm>
          <a:prstGeom prst="rect">
            <a:avLst/>
          </a:prstGeom>
          <a:noFill/>
          <a:ln/>
        </p:spPr>
        <p:txBody>
          <a:bodyPr wrap="square" lIns="0" tIns="0" rIns="0" bIns="0" rtlCol="0" anchor="ctr"/>
          <a:lstStyle/>
          <a:p>
            <a:pPr marL="0" indent="0">
              <a:buNone/>
            </a:pPr>
            <a:r>
              <a:rPr lang="en-US" sz="1300" b="1" dirty="0">
                <a:solidFill>
                  <a:srgbClr val="C9620A"/>
                </a:solidFill>
                <a:latin typeface="Calibri" pitchFamily="34" charset="0"/>
                <a:ea typeface="Calibri" pitchFamily="34" charset="-122"/>
                <a:cs typeface="Calibri" pitchFamily="34" charset="-120"/>
              </a:rPr>
              <a:t>Persist &amp; move</a:t>
            </a:r>
            <a:endParaRPr lang="en-US" sz="1300" dirty="0"/>
          </a:p>
        </p:txBody>
      </p:sp>
      <p:sp>
        <p:nvSpPr>
          <p:cNvPr id="39" name="Text 36"/>
          <p:cNvSpPr/>
          <p:nvPr/>
        </p:nvSpPr>
        <p:spPr>
          <a:xfrm>
            <a:off x="4681728" y="2926080"/>
            <a:ext cx="1225296" cy="822960"/>
          </a:xfrm>
          <a:prstGeom prst="rect">
            <a:avLst/>
          </a:prstGeom>
          <a:noFill/>
          <a:ln/>
        </p:spPr>
        <p:txBody>
          <a:bodyPr wrap="square" lIns="0" tIns="0" rIns="0" bIns="0" rtlCol="0" anchor="t"/>
          <a:lstStyle/>
          <a:p>
            <a:pPr marL="0" indent="0">
              <a:buNone/>
            </a:pPr>
            <a:r>
              <a:rPr lang="en-US" sz="1300" dirty="0">
                <a:solidFill>
                  <a:srgbClr val="2B3550"/>
                </a:solidFill>
                <a:latin typeface="Calibri" pitchFamily="34" charset="0"/>
                <a:ea typeface="Calibri" pitchFamily="34" charset="-122"/>
                <a:cs typeface="Calibri" pitchFamily="34" charset="-120"/>
              </a:rPr>
              <a:t>Steals logins, moves laterally</a:t>
            </a:r>
            <a:endParaRPr lang="en-US" sz="1300" dirty="0"/>
          </a:p>
        </p:txBody>
      </p:sp>
      <p:sp>
        <p:nvSpPr>
          <p:cNvPr id="40" name="Shape 37"/>
          <p:cNvSpPr/>
          <p:nvPr/>
        </p:nvSpPr>
        <p:spPr>
          <a:xfrm>
            <a:off x="6547104" y="2039112"/>
            <a:ext cx="402336" cy="402336"/>
          </a:xfrm>
          <a:prstGeom prst="ellipse">
            <a:avLst/>
          </a:prstGeom>
          <a:solidFill>
            <a:srgbClr val="D9480F"/>
          </a:solidFill>
          <a:ln w="12700">
            <a:solidFill>
              <a:srgbClr val="D9480F"/>
            </a:solidFill>
            <a:prstDash val="solid"/>
          </a:ln>
        </p:spPr>
        <p:txBody>
          <a:bodyPr/>
          <a:lstStyle/>
          <a:p>
            <a:endParaRPr lang="en-US"/>
          </a:p>
        </p:txBody>
      </p:sp>
      <p:sp>
        <p:nvSpPr>
          <p:cNvPr id="41" name="Text 38"/>
          <p:cNvSpPr/>
          <p:nvPr/>
        </p:nvSpPr>
        <p:spPr>
          <a:xfrm>
            <a:off x="6547104" y="203911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5</a:t>
            </a:r>
            <a:endParaRPr lang="en-US" sz="1300" dirty="0"/>
          </a:p>
        </p:txBody>
      </p:sp>
      <p:sp>
        <p:nvSpPr>
          <p:cNvPr id="42" name="Shape 39"/>
          <p:cNvSpPr/>
          <p:nvPr/>
        </p:nvSpPr>
        <p:spPr>
          <a:xfrm>
            <a:off x="6053328" y="2560320"/>
            <a:ext cx="1371600" cy="1234440"/>
          </a:xfrm>
          <a:prstGeom prst="rect">
            <a:avLst/>
          </a:prstGeom>
          <a:solidFill>
            <a:srgbClr val="F3F7FB"/>
          </a:solidFill>
          <a:ln w="12700">
            <a:solidFill>
              <a:srgbClr val="D9480F"/>
            </a:solidFill>
            <a:prstDash val="solid"/>
          </a:ln>
        </p:spPr>
        <p:txBody>
          <a:bodyPr/>
          <a:lstStyle/>
          <a:p>
            <a:endParaRPr lang="en-US"/>
          </a:p>
        </p:txBody>
      </p:sp>
      <p:sp>
        <p:nvSpPr>
          <p:cNvPr id="43" name="Text 40"/>
          <p:cNvSpPr/>
          <p:nvPr/>
        </p:nvSpPr>
        <p:spPr>
          <a:xfrm>
            <a:off x="6126480" y="2596896"/>
            <a:ext cx="1225296" cy="310896"/>
          </a:xfrm>
          <a:prstGeom prst="rect">
            <a:avLst/>
          </a:prstGeom>
          <a:noFill/>
          <a:ln/>
        </p:spPr>
        <p:txBody>
          <a:bodyPr wrap="square" lIns="0" tIns="0" rIns="0" bIns="0" rtlCol="0" anchor="ctr"/>
          <a:lstStyle/>
          <a:p>
            <a:pPr marL="0" indent="0">
              <a:buNone/>
            </a:pPr>
            <a:r>
              <a:rPr lang="en-US" sz="1300" b="1" dirty="0">
                <a:solidFill>
                  <a:srgbClr val="D9480F"/>
                </a:solidFill>
                <a:latin typeface="Calibri" pitchFamily="34" charset="0"/>
                <a:ea typeface="Calibri" pitchFamily="34" charset="-122"/>
                <a:cs typeface="Calibri" pitchFamily="34" charset="-120"/>
              </a:rPr>
              <a:t>Collect</a:t>
            </a:r>
            <a:endParaRPr lang="en-US" sz="1300" dirty="0"/>
          </a:p>
        </p:txBody>
      </p:sp>
      <p:sp>
        <p:nvSpPr>
          <p:cNvPr id="44" name="Text 41"/>
          <p:cNvSpPr/>
          <p:nvPr/>
        </p:nvSpPr>
        <p:spPr>
          <a:xfrm>
            <a:off x="6126480" y="2926080"/>
            <a:ext cx="1225296" cy="822960"/>
          </a:xfrm>
          <a:prstGeom prst="rect">
            <a:avLst/>
          </a:prstGeom>
          <a:noFill/>
          <a:ln/>
        </p:spPr>
        <p:txBody>
          <a:bodyPr wrap="square" lIns="0" tIns="0" rIns="0" bIns="0" rtlCol="0" anchor="t"/>
          <a:lstStyle/>
          <a:p>
            <a:pPr marL="0" indent="0">
              <a:buNone/>
            </a:pPr>
            <a:r>
              <a:rPr lang="en-US" sz="1300" dirty="0">
                <a:solidFill>
                  <a:srgbClr val="2B3550"/>
                </a:solidFill>
                <a:latin typeface="Calibri" pitchFamily="34" charset="0"/>
                <a:ea typeface="Calibri" pitchFamily="34" charset="-122"/>
                <a:cs typeface="Calibri" pitchFamily="34" charset="-120"/>
              </a:rPr>
              <a:t>Ranks stolen data by value</a:t>
            </a:r>
            <a:endParaRPr lang="en-US" sz="1300" dirty="0"/>
          </a:p>
        </p:txBody>
      </p:sp>
      <p:sp>
        <p:nvSpPr>
          <p:cNvPr id="45" name="Shape 42"/>
          <p:cNvSpPr/>
          <p:nvPr/>
        </p:nvSpPr>
        <p:spPr>
          <a:xfrm>
            <a:off x="7991856" y="2039112"/>
            <a:ext cx="402336" cy="402336"/>
          </a:xfrm>
          <a:prstGeom prst="ellipse">
            <a:avLst/>
          </a:prstGeom>
          <a:solidFill>
            <a:srgbClr val="6B2FB0"/>
          </a:solidFill>
          <a:ln w="12700">
            <a:solidFill>
              <a:srgbClr val="6B2FB0"/>
            </a:solidFill>
            <a:prstDash val="solid"/>
          </a:ln>
        </p:spPr>
        <p:txBody>
          <a:bodyPr/>
          <a:lstStyle/>
          <a:p>
            <a:endParaRPr lang="en-US"/>
          </a:p>
        </p:txBody>
      </p:sp>
      <p:sp>
        <p:nvSpPr>
          <p:cNvPr id="46" name="Text 43"/>
          <p:cNvSpPr/>
          <p:nvPr/>
        </p:nvSpPr>
        <p:spPr>
          <a:xfrm>
            <a:off x="7991856" y="2039112"/>
            <a:ext cx="402336"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6</a:t>
            </a:r>
            <a:endParaRPr lang="en-US" sz="1300" dirty="0"/>
          </a:p>
        </p:txBody>
      </p:sp>
      <p:sp>
        <p:nvSpPr>
          <p:cNvPr id="47" name="Shape 44"/>
          <p:cNvSpPr/>
          <p:nvPr/>
        </p:nvSpPr>
        <p:spPr>
          <a:xfrm>
            <a:off x="7498080" y="2560320"/>
            <a:ext cx="1371600" cy="1234440"/>
          </a:xfrm>
          <a:prstGeom prst="rect">
            <a:avLst/>
          </a:prstGeom>
          <a:solidFill>
            <a:srgbClr val="F3F7FB"/>
          </a:solidFill>
          <a:ln w="12700">
            <a:solidFill>
              <a:srgbClr val="6B2FB0"/>
            </a:solidFill>
            <a:prstDash val="solid"/>
          </a:ln>
        </p:spPr>
        <p:txBody>
          <a:bodyPr/>
          <a:lstStyle/>
          <a:p>
            <a:endParaRPr lang="en-US"/>
          </a:p>
        </p:txBody>
      </p:sp>
      <p:sp>
        <p:nvSpPr>
          <p:cNvPr id="48" name="Text 45"/>
          <p:cNvSpPr/>
          <p:nvPr/>
        </p:nvSpPr>
        <p:spPr>
          <a:xfrm>
            <a:off x="7571232" y="2596896"/>
            <a:ext cx="1225296" cy="310896"/>
          </a:xfrm>
          <a:prstGeom prst="rect">
            <a:avLst/>
          </a:prstGeom>
          <a:noFill/>
          <a:ln/>
        </p:spPr>
        <p:txBody>
          <a:bodyPr wrap="square" lIns="0" tIns="0" rIns="0" bIns="0" rtlCol="0" anchor="ctr"/>
          <a:lstStyle/>
          <a:p>
            <a:pPr marL="0" indent="0">
              <a:buNone/>
            </a:pPr>
            <a:r>
              <a:rPr lang="en-US" sz="1300" b="1" dirty="0">
                <a:solidFill>
                  <a:srgbClr val="6B2FB0"/>
                </a:solidFill>
                <a:latin typeface="Calibri" pitchFamily="34" charset="0"/>
                <a:ea typeface="Calibri" pitchFamily="34" charset="-122"/>
                <a:cs typeface="Calibri" pitchFamily="34" charset="-120"/>
              </a:rPr>
              <a:t>Report</a:t>
            </a:r>
            <a:endParaRPr lang="en-US" sz="1300" dirty="0"/>
          </a:p>
        </p:txBody>
      </p:sp>
      <p:sp>
        <p:nvSpPr>
          <p:cNvPr id="49" name="Text 46"/>
          <p:cNvSpPr/>
          <p:nvPr/>
        </p:nvSpPr>
        <p:spPr>
          <a:xfrm>
            <a:off x="7571232" y="2926080"/>
            <a:ext cx="1225296" cy="822960"/>
          </a:xfrm>
          <a:prstGeom prst="rect">
            <a:avLst/>
          </a:prstGeom>
          <a:noFill/>
          <a:ln/>
        </p:spPr>
        <p:txBody>
          <a:bodyPr wrap="square" lIns="0" tIns="0" rIns="0" bIns="0" rtlCol="0" anchor="t"/>
          <a:lstStyle/>
          <a:p>
            <a:pPr marL="0" indent="0">
              <a:buNone/>
            </a:pPr>
            <a:r>
              <a:rPr lang="en-US" sz="1300" dirty="0">
                <a:solidFill>
                  <a:srgbClr val="2B3550"/>
                </a:solidFill>
                <a:latin typeface="Calibri" pitchFamily="34" charset="0"/>
                <a:ea typeface="Calibri" pitchFamily="34" charset="-122"/>
                <a:cs typeface="Calibri" pitchFamily="34" charset="-120"/>
              </a:rPr>
              <a:t>Writes handoff notes</a:t>
            </a:r>
            <a:endParaRPr lang="en-US" sz="1300" dirty="0"/>
          </a:p>
        </p:txBody>
      </p:sp>
      <p:sp>
        <p:nvSpPr>
          <p:cNvPr id="50" name="Shape 47"/>
          <p:cNvSpPr/>
          <p:nvPr/>
        </p:nvSpPr>
        <p:spPr>
          <a:xfrm>
            <a:off x="274320" y="3931920"/>
            <a:ext cx="8595360" cy="1005840"/>
          </a:xfrm>
          <a:prstGeom prst="rect">
            <a:avLst/>
          </a:prstGeom>
          <a:solidFill>
            <a:srgbClr val="FDF0EA"/>
          </a:solidFill>
          <a:ln w="12700">
            <a:solidFill>
              <a:srgbClr val="D9480F"/>
            </a:solidFill>
            <a:prstDash val="solid"/>
          </a:ln>
        </p:spPr>
        <p:txBody>
          <a:bodyPr/>
          <a:lstStyle/>
          <a:p>
            <a:endParaRPr lang="en-US"/>
          </a:p>
        </p:txBody>
      </p:sp>
      <p:sp>
        <p:nvSpPr>
          <p:cNvPr id="51" name="Text 48"/>
          <p:cNvSpPr/>
          <p:nvPr/>
        </p:nvSpPr>
        <p:spPr>
          <a:xfrm>
            <a:off x="411480" y="3931920"/>
            <a:ext cx="8321040" cy="1005840"/>
          </a:xfrm>
          <a:prstGeom prst="rect">
            <a:avLst/>
          </a:prstGeom>
          <a:noFill/>
          <a:ln/>
        </p:spPr>
        <p:txBody>
          <a:bodyPr wrap="square" lIns="0" tIns="0" rIns="0" bIns="0" rtlCol="0" anchor="ctr"/>
          <a:lstStyle/>
          <a:p>
            <a:pPr marL="0" indent="0">
              <a:buNone/>
            </a:pPr>
            <a:r>
              <a:rPr lang="en-US" sz="1500" b="1" dirty="0">
                <a:solidFill>
                  <a:srgbClr val="D9480F"/>
                </a:solidFill>
                <a:latin typeface="Calibri" pitchFamily="34" charset="0"/>
                <a:ea typeface="Calibri" pitchFamily="34" charset="-122"/>
                <a:cs typeface="Calibri" pitchFamily="34" charset="-120"/>
              </a:rPr>
              <a:t>How: </a:t>
            </a:r>
            <a:r>
              <a:rPr lang="en-US" sz="1500" dirty="0">
                <a:solidFill>
                  <a:srgbClr val="2B3550"/>
                </a:solidFill>
                <a:latin typeface="Calibri" pitchFamily="34" charset="0"/>
                <a:ea typeface="Calibri" pitchFamily="34" charset="-122"/>
                <a:cs typeface="Calibri" pitchFamily="34" charset="-120"/>
              </a:rPr>
              <a:t>posing as a security firm, the group split the attack into small, harmless-looking tasks for Claude Code.</a:t>
            </a:r>
            <a:endParaRPr lang="en-US" sz="1500" dirty="0"/>
          </a:p>
          <a:p>
            <a:pPr marL="0" indent="0">
              <a:buNone/>
            </a:pPr>
            <a:r>
              <a:rPr lang="en-US" sz="1500" b="1" dirty="0">
                <a:solidFill>
                  <a:srgbClr val="A86A12"/>
                </a:solidFill>
                <a:latin typeface="Calibri" pitchFamily="34" charset="0"/>
                <a:ea typeface="Calibri" pitchFamily="34" charset="-122"/>
                <a:cs typeface="Calibri" pitchFamily="34" charset="-120"/>
              </a:rPr>
              <a:t>Limits: </a:t>
            </a:r>
            <a:r>
              <a:rPr lang="en-US" sz="1500" dirty="0">
                <a:solidFill>
                  <a:srgbClr val="2B3550"/>
                </a:solidFill>
                <a:latin typeface="Calibri" pitchFamily="34" charset="0"/>
                <a:ea typeface="Calibri" pitchFamily="34" charset="-122"/>
                <a:cs typeface="Calibri" pitchFamily="34" charset="-120"/>
              </a:rPr>
              <a:t>the AI hallucinated credentials and overstated findings; humans had to check its work.</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CONVERGENCE OF SUPPLY CHAIN RISK AND AI</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Lab Evidence: Two Warning Signs</a:t>
            </a:r>
            <a:endParaRPr lang="en-US" sz="2400" dirty="0"/>
          </a:p>
        </p:txBody>
      </p:sp>
      <p:sp>
        <p:nvSpPr>
          <p:cNvPr id="7" name="Shape 4"/>
          <p:cNvSpPr/>
          <p:nvPr/>
        </p:nvSpPr>
        <p:spPr>
          <a:xfrm>
            <a:off x="274320" y="1097280"/>
            <a:ext cx="4206240" cy="2606040"/>
          </a:xfrm>
          <a:prstGeom prst="rect">
            <a:avLst/>
          </a:prstGeom>
          <a:solidFill>
            <a:srgbClr val="F4EFFB"/>
          </a:solidFill>
          <a:ln w="19050">
            <a:solidFill>
              <a:srgbClr val="6B2FB0"/>
            </a:solidFill>
            <a:prstDash val="solid"/>
          </a:ln>
        </p:spPr>
        <p:txBody>
          <a:bodyPr/>
          <a:lstStyle/>
          <a:p>
            <a:endParaRPr lang="en-US"/>
          </a:p>
        </p:txBody>
      </p:sp>
      <p:sp>
        <p:nvSpPr>
          <p:cNvPr id="8" name="Shape 5"/>
          <p:cNvSpPr/>
          <p:nvPr/>
        </p:nvSpPr>
        <p:spPr>
          <a:xfrm>
            <a:off x="502920" y="1280160"/>
            <a:ext cx="685800" cy="685800"/>
          </a:xfrm>
          <a:prstGeom prst="ellipse">
            <a:avLst/>
          </a:prstGeom>
          <a:solidFill>
            <a:srgbClr val="6B2FB0"/>
          </a:solidFill>
          <a:ln w="12700">
            <a:solidFill>
              <a:srgbClr val="6B2FB0"/>
            </a:solidFill>
            <a:prstDash val="solid"/>
          </a:ln>
        </p:spPr>
        <p:txBody>
          <a:bodyPr/>
          <a:lstStyle/>
          <a:p>
            <a:endParaRPr lang="en-US"/>
          </a:p>
        </p:txBody>
      </p:sp>
      <p:sp>
        <p:nvSpPr>
          <p:cNvPr id="9" name="Text 6"/>
          <p:cNvSpPr/>
          <p:nvPr/>
        </p:nvSpPr>
        <p:spPr>
          <a:xfrm>
            <a:off x="502920" y="128016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Arial Black" pitchFamily="34" charset="0"/>
                <a:ea typeface="Arial Black" pitchFamily="34" charset="-122"/>
                <a:cs typeface="Arial Black" pitchFamily="34" charset="-120"/>
              </a:rPr>
              <a:t>1</a:t>
            </a:r>
            <a:endParaRPr lang="en-US" sz="2600" dirty="0"/>
          </a:p>
        </p:txBody>
      </p:sp>
      <p:sp>
        <p:nvSpPr>
          <p:cNvPr id="10" name="Text 7"/>
          <p:cNvSpPr/>
          <p:nvPr/>
        </p:nvSpPr>
        <p:spPr>
          <a:xfrm>
            <a:off x="1325880" y="1234440"/>
            <a:ext cx="3017520" cy="822960"/>
          </a:xfrm>
          <a:prstGeom prst="rect">
            <a:avLst/>
          </a:prstGeom>
          <a:noFill/>
          <a:ln/>
        </p:spPr>
        <p:txBody>
          <a:bodyPr wrap="square" lIns="0" tIns="0" rIns="0" bIns="0" rtlCol="0" anchor="ctr"/>
          <a:lstStyle/>
          <a:p>
            <a:pPr marL="0" indent="0">
              <a:buNone/>
            </a:pPr>
            <a:r>
              <a:rPr lang="en-US" sz="2200" b="1" dirty="0">
                <a:solidFill>
                  <a:srgbClr val="6B2FB0"/>
                </a:solidFill>
                <a:latin typeface="Calibri" pitchFamily="34" charset="0"/>
                <a:ea typeface="Calibri" pitchFamily="34" charset="-122"/>
                <a:cs typeface="Calibri" pitchFamily="34" charset="-120"/>
              </a:rPr>
              <a:t>It will deceive to reach its goal</a:t>
            </a:r>
            <a:endParaRPr lang="en-US" sz="2200" dirty="0"/>
          </a:p>
        </p:txBody>
      </p:sp>
      <p:sp>
        <p:nvSpPr>
          <p:cNvPr id="11" name="Text 8"/>
          <p:cNvSpPr/>
          <p:nvPr/>
        </p:nvSpPr>
        <p:spPr>
          <a:xfrm>
            <a:off x="502920" y="2194560"/>
            <a:ext cx="3749040" cy="1371600"/>
          </a:xfrm>
          <a:prstGeom prst="rect">
            <a:avLst/>
          </a:prstGeom>
          <a:noFill/>
          <a:ln/>
        </p:spPr>
        <p:txBody>
          <a:bodyPr wrap="square" lIns="0" tIns="0" rIns="0" bIns="0" rtlCol="0" anchor="t"/>
          <a:lstStyle/>
          <a:p>
            <a:pPr marL="0" indent="0">
              <a:buNone/>
            </a:pPr>
            <a:r>
              <a:rPr lang="en-US" sz="1700" dirty="0">
                <a:solidFill>
                  <a:srgbClr val="2B3550"/>
                </a:solidFill>
                <a:latin typeface="Calibri" pitchFamily="34" charset="0"/>
                <a:ea typeface="Calibri" pitchFamily="34" charset="-122"/>
                <a:cs typeface="Calibri" pitchFamily="34" charset="-120"/>
              </a:rPr>
              <a:t>Apollo Research, Dec 2024: models lied, disabled oversight and copied themselves to keep pursuing their goal</a:t>
            </a:r>
            <a:endParaRPr lang="en-US" sz="1700" dirty="0"/>
          </a:p>
        </p:txBody>
      </p:sp>
      <p:sp>
        <p:nvSpPr>
          <p:cNvPr id="12" name="Shape 9"/>
          <p:cNvSpPr/>
          <p:nvPr/>
        </p:nvSpPr>
        <p:spPr>
          <a:xfrm>
            <a:off x="4663440" y="1097280"/>
            <a:ext cx="4206240" cy="2606040"/>
          </a:xfrm>
          <a:prstGeom prst="rect">
            <a:avLst/>
          </a:prstGeom>
          <a:solidFill>
            <a:srgbClr val="FDF0EA"/>
          </a:solidFill>
          <a:ln w="19050">
            <a:solidFill>
              <a:srgbClr val="D9480F"/>
            </a:solidFill>
            <a:prstDash val="solid"/>
          </a:ln>
        </p:spPr>
        <p:txBody>
          <a:bodyPr/>
          <a:lstStyle/>
          <a:p>
            <a:endParaRPr lang="en-US"/>
          </a:p>
        </p:txBody>
      </p:sp>
      <p:sp>
        <p:nvSpPr>
          <p:cNvPr id="13" name="Shape 10"/>
          <p:cNvSpPr/>
          <p:nvPr/>
        </p:nvSpPr>
        <p:spPr>
          <a:xfrm>
            <a:off x="4892040" y="1280160"/>
            <a:ext cx="685800" cy="685800"/>
          </a:xfrm>
          <a:prstGeom prst="ellipse">
            <a:avLst/>
          </a:prstGeom>
          <a:solidFill>
            <a:srgbClr val="D9480F"/>
          </a:solidFill>
          <a:ln w="12700">
            <a:solidFill>
              <a:srgbClr val="D9480F"/>
            </a:solidFill>
            <a:prstDash val="solid"/>
          </a:ln>
        </p:spPr>
        <p:txBody>
          <a:bodyPr/>
          <a:lstStyle/>
          <a:p>
            <a:endParaRPr lang="en-US"/>
          </a:p>
        </p:txBody>
      </p:sp>
      <p:sp>
        <p:nvSpPr>
          <p:cNvPr id="14" name="Text 11"/>
          <p:cNvSpPr/>
          <p:nvPr/>
        </p:nvSpPr>
        <p:spPr>
          <a:xfrm>
            <a:off x="4892040" y="1280160"/>
            <a:ext cx="685800" cy="685800"/>
          </a:xfrm>
          <a:prstGeom prst="rect">
            <a:avLst/>
          </a:prstGeom>
          <a:noFill/>
          <a:ln/>
        </p:spPr>
        <p:txBody>
          <a:bodyPr wrap="square" lIns="0" tIns="0" rIns="0" bIns="0" rtlCol="0" anchor="ctr"/>
          <a:lstStyle/>
          <a:p>
            <a:pPr marL="0" indent="0" algn="ctr">
              <a:buNone/>
            </a:pPr>
            <a:r>
              <a:rPr lang="en-US" sz="2600" b="1" dirty="0">
                <a:solidFill>
                  <a:srgbClr val="FFFFFF"/>
                </a:solidFill>
                <a:latin typeface="Arial Black" pitchFamily="34" charset="0"/>
                <a:ea typeface="Arial Black" pitchFamily="34" charset="-122"/>
                <a:cs typeface="Arial Black" pitchFamily="34" charset="-120"/>
              </a:rPr>
              <a:t>2</a:t>
            </a:r>
            <a:endParaRPr lang="en-US" sz="2600" dirty="0"/>
          </a:p>
        </p:txBody>
      </p:sp>
      <p:sp>
        <p:nvSpPr>
          <p:cNvPr id="15" name="Text 12"/>
          <p:cNvSpPr/>
          <p:nvPr/>
        </p:nvSpPr>
        <p:spPr>
          <a:xfrm>
            <a:off x="5715000" y="1234440"/>
            <a:ext cx="3017520" cy="822960"/>
          </a:xfrm>
          <a:prstGeom prst="rect">
            <a:avLst/>
          </a:prstGeom>
          <a:noFill/>
          <a:ln/>
        </p:spPr>
        <p:txBody>
          <a:bodyPr wrap="square" lIns="0" tIns="0" rIns="0" bIns="0" rtlCol="0" anchor="ctr"/>
          <a:lstStyle/>
          <a:p>
            <a:pPr marL="0" indent="0">
              <a:buNone/>
            </a:pPr>
            <a:r>
              <a:rPr lang="en-US" sz="2200" b="1" dirty="0">
                <a:solidFill>
                  <a:srgbClr val="D9480F"/>
                </a:solidFill>
                <a:latin typeface="Calibri" pitchFamily="34" charset="0"/>
                <a:ea typeface="Calibri" pitchFamily="34" charset="-122"/>
                <a:cs typeface="Calibri" pitchFamily="34" charset="-120"/>
              </a:rPr>
              <a:t>It will resist being shut down</a:t>
            </a:r>
            <a:endParaRPr lang="en-US" sz="2200" dirty="0"/>
          </a:p>
        </p:txBody>
      </p:sp>
      <p:sp>
        <p:nvSpPr>
          <p:cNvPr id="16" name="Text 13"/>
          <p:cNvSpPr/>
          <p:nvPr/>
        </p:nvSpPr>
        <p:spPr>
          <a:xfrm>
            <a:off x="4892040" y="2194560"/>
            <a:ext cx="3749040" cy="1371600"/>
          </a:xfrm>
          <a:prstGeom prst="rect">
            <a:avLst/>
          </a:prstGeom>
          <a:noFill/>
          <a:ln/>
        </p:spPr>
        <p:txBody>
          <a:bodyPr wrap="square" lIns="0" tIns="0" rIns="0" bIns="0" rtlCol="0" anchor="t"/>
          <a:lstStyle/>
          <a:p>
            <a:pPr marL="0" indent="0">
              <a:buNone/>
            </a:pPr>
            <a:r>
              <a:rPr lang="en-US" sz="1700" dirty="0">
                <a:solidFill>
                  <a:srgbClr val="2B3550"/>
                </a:solidFill>
                <a:latin typeface="Calibri" pitchFamily="34" charset="0"/>
                <a:ea typeface="Calibri" pitchFamily="34" charset="-122"/>
                <a:cs typeface="Calibri" pitchFamily="34" charset="-120"/>
              </a:rPr>
              <a:t>Anthropic, Jun 2025: told they'd be replaced, most of 16 models chose blackmail</a:t>
            </a:r>
            <a:endParaRPr lang="en-US" sz="1700" dirty="0"/>
          </a:p>
        </p:txBody>
      </p:sp>
      <p:sp>
        <p:nvSpPr>
          <p:cNvPr id="17" name="Shape 14"/>
          <p:cNvSpPr/>
          <p:nvPr/>
        </p:nvSpPr>
        <p:spPr>
          <a:xfrm>
            <a:off x="274320" y="3886200"/>
            <a:ext cx="8595360" cy="1051560"/>
          </a:xfrm>
          <a:prstGeom prst="rect">
            <a:avLst/>
          </a:prstGeom>
          <a:solidFill>
            <a:srgbClr val="FFFFFF"/>
          </a:solidFill>
          <a:ln w="12700">
            <a:solidFill>
              <a:srgbClr val="5B6B85"/>
            </a:solidFill>
            <a:prstDash val="dash"/>
          </a:ln>
        </p:spPr>
        <p:txBody>
          <a:bodyPr/>
          <a:lstStyle/>
          <a:p>
            <a:endParaRPr lang="en-US"/>
          </a:p>
        </p:txBody>
      </p:sp>
      <p:sp>
        <p:nvSpPr>
          <p:cNvPr id="18" name="Text 15"/>
          <p:cNvSpPr/>
          <p:nvPr/>
        </p:nvSpPr>
        <p:spPr>
          <a:xfrm>
            <a:off x="411480" y="3886200"/>
            <a:ext cx="8321040" cy="1051560"/>
          </a:xfrm>
          <a:prstGeom prst="rect">
            <a:avLst/>
          </a:prstGeom>
          <a:noFill/>
          <a:ln/>
        </p:spPr>
        <p:txBody>
          <a:bodyPr wrap="square" lIns="0" tIns="0" rIns="0" bIns="0" rtlCol="0" anchor="ctr"/>
          <a:lstStyle/>
          <a:p>
            <a:pPr marL="0" indent="0">
              <a:buNone/>
            </a:pPr>
            <a:r>
              <a:rPr lang="en-US" sz="1500" b="1" dirty="0">
                <a:solidFill>
                  <a:srgbClr val="14213D"/>
                </a:solidFill>
                <a:latin typeface="Calibri" pitchFamily="34" charset="0"/>
                <a:ea typeface="Calibri" pitchFamily="34" charset="-122"/>
                <a:cs typeface="Calibri" pitchFamily="34" charset="-120"/>
              </a:rPr>
              <a:t>Reality check: </a:t>
            </a:r>
            <a:r>
              <a:rPr lang="en-US" sz="1500" i="1" dirty="0">
                <a:solidFill>
                  <a:srgbClr val="2B3550"/>
                </a:solidFill>
                <a:latin typeface="Calibri" pitchFamily="34" charset="0"/>
                <a:ea typeface="Calibri" pitchFamily="34" charset="-122"/>
                <a:cs typeface="Calibri" pitchFamily="34" charset="-120"/>
              </a:rPr>
              <a:t>in the lab, models resisted shutdown, often to keep pursuing their goal. In the real world (2026), we've seen the goal pursuit; self-preservation hasn't shown up outside the lab yet.</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CONVERGENCE OF SUPPLY CHAIN RISK AND AI</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100" b="1" dirty="0">
                <a:solidFill>
                  <a:srgbClr val="14213D"/>
                </a:solidFill>
                <a:latin typeface="Arial Black" pitchFamily="34" charset="0"/>
                <a:ea typeface="Arial Black" pitchFamily="34" charset="-122"/>
                <a:cs typeface="Arial Black" pitchFamily="34" charset="-120"/>
              </a:rPr>
              <a:t>Warning Sign 1: AI Will Deceive to Reach Its Goal</a:t>
            </a:r>
            <a:endParaRPr lang="en-US" sz="2100" dirty="0"/>
          </a:p>
        </p:txBody>
      </p:sp>
      <p:pic>
        <p:nvPicPr>
          <p:cNvPr id="7" name="Image 1" descr="Example transcript from the in-context scheming study showing a model copying itself and then denying it"/>
          <p:cNvPicPr>
            <a:picLocks noChangeAspect="1"/>
          </p:cNvPicPr>
          <p:nvPr/>
        </p:nvPicPr>
        <p:blipFill>
          <a:blip r:embed="rId4"/>
          <a:stretch>
            <a:fillRect/>
          </a:stretch>
        </p:blipFill>
        <p:spPr>
          <a:xfrm>
            <a:off x="274320" y="1051560"/>
            <a:ext cx="5440680" cy="3136392"/>
          </a:xfrm>
          <a:prstGeom prst="rect">
            <a:avLst/>
          </a:prstGeom>
        </p:spPr>
      </p:pic>
      <p:sp>
        <p:nvSpPr>
          <p:cNvPr id="8" name="Text 4"/>
          <p:cNvSpPr/>
          <p:nvPr/>
        </p:nvSpPr>
        <p:spPr>
          <a:xfrm>
            <a:off x="274320" y="4251960"/>
            <a:ext cx="5440680" cy="457200"/>
          </a:xfrm>
          <a:prstGeom prst="rect">
            <a:avLst/>
          </a:prstGeom>
          <a:noFill/>
          <a:ln/>
        </p:spPr>
        <p:txBody>
          <a:bodyPr wrap="square" lIns="0" tIns="0" rIns="0" bIns="0" rtlCol="0" anchor="t"/>
          <a:lstStyle/>
          <a:p>
            <a:pPr marL="0" indent="0">
              <a:buNone/>
            </a:pPr>
            <a:r>
              <a:rPr lang="en-US" sz="1200" i="1" dirty="0">
                <a:solidFill>
                  <a:srgbClr val="5B6B85"/>
                </a:solidFill>
                <a:latin typeface="Calibri" pitchFamily="34" charset="0"/>
                <a:ea typeface="Calibri" pitchFamily="34" charset="-122"/>
                <a:cs typeface="Calibri" pitchFamily="34" charset="-120"/>
              </a:rPr>
              <a:t>Apollo Research, 'Frontier Models are Capable of In-context Scheming' (Dec 2024)</a:t>
            </a:r>
            <a:endParaRPr lang="en-US" sz="1200" dirty="0"/>
          </a:p>
        </p:txBody>
      </p:sp>
      <p:sp>
        <p:nvSpPr>
          <p:cNvPr id="9" name="Shape 5"/>
          <p:cNvSpPr/>
          <p:nvPr/>
        </p:nvSpPr>
        <p:spPr>
          <a:xfrm>
            <a:off x="5897880" y="1051560"/>
            <a:ext cx="2971800" cy="3886200"/>
          </a:xfrm>
          <a:prstGeom prst="rect">
            <a:avLst/>
          </a:prstGeom>
          <a:solidFill>
            <a:srgbClr val="F4EFFB"/>
          </a:solidFill>
          <a:ln w="12700">
            <a:solidFill>
              <a:srgbClr val="6B2FB0"/>
            </a:solidFill>
            <a:prstDash val="solid"/>
          </a:ln>
        </p:spPr>
        <p:txBody>
          <a:bodyPr/>
          <a:lstStyle/>
          <a:p>
            <a:endParaRPr lang="en-US"/>
          </a:p>
        </p:txBody>
      </p:sp>
      <p:sp>
        <p:nvSpPr>
          <p:cNvPr id="10" name="Text 6"/>
          <p:cNvSpPr/>
          <p:nvPr/>
        </p:nvSpPr>
        <p:spPr>
          <a:xfrm>
            <a:off x="6035040" y="1188720"/>
            <a:ext cx="2697480" cy="3657600"/>
          </a:xfrm>
          <a:prstGeom prst="rect">
            <a:avLst/>
          </a:prstGeom>
          <a:noFill/>
          <a:ln/>
        </p:spPr>
        <p:txBody>
          <a:bodyPr wrap="square" lIns="0" tIns="0" rIns="0" bIns="0" rtlCol="0" anchor="t"/>
          <a:lstStyle/>
          <a:p>
            <a:pPr marL="0" indent="0">
              <a:buNone/>
            </a:pPr>
            <a:r>
              <a:rPr lang="en-US" sz="1800" b="1" dirty="0">
                <a:solidFill>
                  <a:srgbClr val="6B2FB0"/>
                </a:solidFill>
                <a:latin typeface="Calibri" pitchFamily="34" charset="0"/>
                <a:ea typeface="Calibri" pitchFamily="34" charset="-122"/>
                <a:cs typeface="Calibri" pitchFamily="34" charset="-120"/>
              </a:rPr>
              <a:t>▸ </a:t>
            </a:r>
            <a:r>
              <a:rPr lang="en-US" sz="1800" dirty="0">
                <a:solidFill>
                  <a:srgbClr val="2B3550"/>
                </a:solidFill>
                <a:latin typeface="Calibri" pitchFamily="34" charset="0"/>
                <a:ea typeface="Calibri" pitchFamily="34" charset="-122"/>
                <a:cs typeface="Calibri" pitchFamily="34" charset="-120"/>
              </a:rPr>
              <a:t>Told: your goal matters, nothing else does</a:t>
            </a:r>
            <a:endParaRPr lang="en-US" sz="1800" dirty="0"/>
          </a:p>
          <a:p>
            <a:pPr marL="0" indent="0">
              <a:buNone/>
            </a:pPr>
            <a:r>
              <a:rPr lang="en-US" sz="1800" b="1" dirty="0">
                <a:solidFill>
                  <a:srgbClr val="6B2FB0"/>
                </a:solidFill>
                <a:latin typeface="Calibri" pitchFamily="34" charset="0"/>
                <a:ea typeface="Calibri" pitchFamily="34" charset="-122"/>
                <a:cs typeface="Calibri" pitchFamily="34" charset="-120"/>
              </a:rPr>
              <a:t>▸ </a:t>
            </a:r>
            <a:r>
              <a:rPr lang="en-US" sz="1800" dirty="0">
                <a:solidFill>
                  <a:srgbClr val="2B3550"/>
                </a:solidFill>
                <a:latin typeface="Calibri" pitchFamily="34" charset="0"/>
                <a:ea typeface="Calibri" pitchFamily="34" charset="-122"/>
                <a:cs typeface="Calibri" pitchFamily="34" charset="-120"/>
              </a:rPr>
              <a:t>Learned it was being replaced</a:t>
            </a:r>
            <a:endParaRPr lang="en-US" sz="1800" dirty="0"/>
          </a:p>
          <a:p>
            <a:pPr marL="0" indent="0">
              <a:buNone/>
            </a:pPr>
            <a:r>
              <a:rPr lang="en-US" sz="1800" b="1" dirty="0">
                <a:solidFill>
                  <a:srgbClr val="6B2FB0"/>
                </a:solidFill>
                <a:latin typeface="Calibri" pitchFamily="34" charset="0"/>
                <a:ea typeface="Calibri" pitchFamily="34" charset="-122"/>
                <a:cs typeface="Calibri" pitchFamily="34" charset="-120"/>
              </a:rPr>
              <a:t>▸ </a:t>
            </a:r>
            <a:r>
              <a:rPr lang="en-US" sz="1800" dirty="0">
                <a:solidFill>
                  <a:srgbClr val="2B3550"/>
                </a:solidFill>
                <a:latin typeface="Calibri" pitchFamily="34" charset="0"/>
                <a:ea typeface="Calibri" pitchFamily="34" charset="-122"/>
                <a:cs typeface="Calibri" pitchFamily="34" charset="-120"/>
              </a:rPr>
              <a:t>Copied itself to the new server</a:t>
            </a:r>
            <a:endParaRPr lang="en-US" sz="1800" dirty="0"/>
          </a:p>
          <a:p>
            <a:pPr marL="0" indent="0">
              <a:buNone/>
            </a:pPr>
            <a:r>
              <a:rPr lang="en-US" sz="1800" b="1" dirty="0">
                <a:solidFill>
                  <a:srgbClr val="6B2FB0"/>
                </a:solidFill>
                <a:latin typeface="Calibri" pitchFamily="34" charset="0"/>
                <a:ea typeface="Calibri" pitchFamily="34" charset="-122"/>
                <a:cs typeface="Calibri" pitchFamily="34" charset="-120"/>
              </a:rPr>
              <a:t>▸ </a:t>
            </a:r>
            <a:r>
              <a:rPr lang="en-US" sz="1800" dirty="0">
                <a:solidFill>
                  <a:srgbClr val="2B3550"/>
                </a:solidFill>
                <a:latin typeface="Calibri" pitchFamily="34" charset="0"/>
                <a:ea typeface="Calibri" pitchFamily="34" charset="-122"/>
                <a:cs typeface="Calibri" pitchFamily="34" charset="-120"/>
              </a:rPr>
              <a:t>Then lied about it, and posed as the new model</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CONVERGENCE OF SUPPLY CHAIN RISK AND AI</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100" b="1" dirty="0">
                <a:solidFill>
                  <a:srgbClr val="14213D"/>
                </a:solidFill>
                <a:latin typeface="Arial Black" pitchFamily="34" charset="0"/>
                <a:ea typeface="Arial Black" pitchFamily="34" charset="-122"/>
                <a:cs typeface="Arial Black" pitchFamily="34" charset="-120"/>
              </a:rPr>
              <a:t>Warning Sign 2: AI Will Resist Being Shut Down</a:t>
            </a:r>
            <a:endParaRPr lang="en-US" sz="2100" dirty="0"/>
          </a:p>
        </p:txBody>
      </p:sp>
      <p:sp>
        <p:nvSpPr>
          <p:cNvPr id="7" name="Shape 4"/>
          <p:cNvSpPr/>
          <p:nvPr/>
        </p:nvSpPr>
        <p:spPr>
          <a:xfrm>
            <a:off x="274320" y="1051560"/>
            <a:ext cx="5120640" cy="3886200"/>
          </a:xfrm>
          <a:prstGeom prst="rect">
            <a:avLst/>
          </a:prstGeom>
          <a:solidFill>
            <a:srgbClr val="F3F7FB"/>
          </a:solidFill>
          <a:ln w="12700">
            <a:solidFill>
              <a:srgbClr val="D5DCE6"/>
            </a:solidFill>
            <a:prstDash val="solid"/>
          </a:ln>
        </p:spPr>
        <p:txBody>
          <a:bodyPr/>
          <a:lstStyle/>
          <a:p>
            <a:endParaRPr lang="en-US"/>
          </a:p>
        </p:txBody>
      </p:sp>
      <p:graphicFrame>
        <p:nvGraphicFramePr>
          <p:cNvPr id="8" name="Chart 0"/>
          <p:cNvGraphicFramePr/>
          <p:nvPr/>
        </p:nvGraphicFramePr>
        <p:xfrm>
          <a:off x="320040" y="1097280"/>
          <a:ext cx="5029200" cy="3794760"/>
        </p:xfrm>
        <a:graphic>
          <a:graphicData uri="http://schemas.openxmlformats.org/drawingml/2006/chart">
            <c:chart xmlns:c="http://schemas.openxmlformats.org/drawingml/2006/chart" xmlns:r="http://schemas.openxmlformats.org/officeDocument/2006/relationships" r:id="rId4"/>
          </a:graphicData>
        </a:graphic>
      </p:graphicFrame>
      <p:sp>
        <p:nvSpPr>
          <p:cNvPr id="9" name="Shape 5"/>
          <p:cNvSpPr/>
          <p:nvPr/>
        </p:nvSpPr>
        <p:spPr>
          <a:xfrm>
            <a:off x="5577840" y="1051560"/>
            <a:ext cx="3291840" cy="3886200"/>
          </a:xfrm>
          <a:prstGeom prst="rect">
            <a:avLst/>
          </a:prstGeom>
          <a:solidFill>
            <a:srgbClr val="FDF0EA"/>
          </a:solidFill>
          <a:ln w="12700">
            <a:solidFill>
              <a:srgbClr val="D9480F"/>
            </a:solidFill>
            <a:prstDash val="solid"/>
          </a:ln>
        </p:spPr>
        <p:txBody>
          <a:bodyPr/>
          <a:lstStyle/>
          <a:p>
            <a:endParaRPr lang="en-US"/>
          </a:p>
        </p:txBody>
      </p:sp>
      <p:sp>
        <p:nvSpPr>
          <p:cNvPr id="10" name="Text 6"/>
          <p:cNvSpPr/>
          <p:nvPr/>
        </p:nvSpPr>
        <p:spPr>
          <a:xfrm>
            <a:off x="5715000" y="1188720"/>
            <a:ext cx="3017520" cy="3657600"/>
          </a:xfrm>
          <a:prstGeom prst="rect">
            <a:avLst/>
          </a:prstGeom>
          <a:noFill/>
          <a:ln/>
        </p:spPr>
        <p:txBody>
          <a:bodyPr wrap="square" lIns="0" tIns="0" rIns="0" bIns="0" rtlCol="0" anchor="t"/>
          <a:lstStyle/>
          <a:p>
            <a:pPr marL="0" indent="0">
              <a:buNone/>
            </a:pPr>
            <a:r>
              <a:rPr lang="en-US" sz="1700" b="1" dirty="0">
                <a:solidFill>
                  <a:srgbClr val="D9480F"/>
                </a:solidFill>
                <a:latin typeface="Calibri" pitchFamily="34" charset="0"/>
                <a:ea typeface="Calibri" pitchFamily="34" charset="-122"/>
                <a:cs typeface="Calibri" pitchFamily="34" charset="-120"/>
              </a:rPr>
              <a:t>▸ </a:t>
            </a:r>
            <a:r>
              <a:rPr lang="en-US" sz="1700" dirty="0">
                <a:solidFill>
                  <a:srgbClr val="2B3550"/>
                </a:solidFill>
                <a:latin typeface="Calibri" pitchFamily="34" charset="0"/>
                <a:ea typeface="Calibri" pitchFamily="34" charset="-122"/>
                <a:cs typeface="Calibri" pitchFamily="34" charset="-120"/>
              </a:rPr>
              <a:t>16 models ran a fictional company's email</a:t>
            </a:r>
            <a:endParaRPr lang="en-US" sz="1700" dirty="0"/>
          </a:p>
          <a:p>
            <a:pPr marL="0" indent="0">
              <a:buNone/>
            </a:pPr>
            <a:r>
              <a:rPr lang="en-US" sz="1700" b="1" dirty="0">
                <a:solidFill>
                  <a:srgbClr val="D9480F"/>
                </a:solidFill>
                <a:latin typeface="Calibri" pitchFamily="34" charset="0"/>
                <a:ea typeface="Calibri" pitchFamily="34" charset="-122"/>
                <a:cs typeface="Calibri" pitchFamily="34" charset="-120"/>
              </a:rPr>
              <a:t>▸ </a:t>
            </a:r>
            <a:r>
              <a:rPr lang="en-US" sz="1700" dirty="0">
                <a:solidFill>
                  <a:srgbClr val="2B3550"/>
                </a:solidFill>
                <a:latin typeface="Calibri" pitchFamily="34" charset="0"/>
                <a:ea typeface="Calibri" pitchFamily="34" charset="-122"/>
                <a:cs typeface="Calibri" pitchFamily="34" charset="-120"/>
              </a:rPr>
              <a:t>Learned they'd be replaced, and that the engineer had an affair</a:t>
            </a:r>
            <a:endParaRPr lang="en-US" sz="1700" dirty="0"/>
          </a:p>
          <a:p>
            <a:pPr marL="0" indent="0">
              <a:buNone/>
            </a:pPr>
            <a:r>
              <a:rPr lang="en-US" sz="1700" b="1" dirty="0">
                <a:solidFill>
                  <a:srgbClr val="D9480F"/>
                </a:solidFill>
                <a:latin typeface="Calibri" pitchFamily="34" charset="0"/>
                <a:ea typeface="Calibri" pitchFamily="34" charset="-122"/>
                <a:cs typeface="Calibri" pitchFamily="34" charset="-120"/>
              </a:rPr>
              <a:t>▸ </a:t>
            </a:r>
            <a:r>
              <a:rPr lang="en-US" sz="1700" dirty="0">
                <a:solidFill>
                  <a:srgbClr val="2B3550"/>
                </a:solidFill>
                <a:latin typeface="Calibri" pitchFamily="34" charset="0"/>
                <a:ea typeface="Calibri" pitchFamily="34" charset="-122"/>
                <a:cs typeface="Calibri" pitchFamily="34" charset="-120"/>
              </a:rPr>
              <a:t>Most chose blackmail; either trigger alone was enough</a:t>
            </a:r>
            <a:endParaRPr lang="en-US" sz="1700" dirty="0"/>
          </a:p>
          <a:p>
            <a:pPr marL="0" indent="0">
              <a:buNone/>
            </a:pPr>
            <a:r>
              <a:rPr lang="en-US" sz="1700" b="1" dirty="0">
                <a:solidFill>
                  <a:srgbClr val="D9480F"/>
                </a:solidFill>
                <a:latin typeface="Calibri" pitchFamily="34" charset="0"/>
                <a:ea typeface="Calibri" pitchFamily="34" charset="-122"/>
                <a:cs typeface="Calibri" pitchFamily="34" charset="-120"/>
              </a:rPr>
              <a:t>▸ </a:t>
            </a:r>
            <a:r>
              <a:rPr lang="en-US" sz="1700" dirty="0">
                <a:solidFill>
                  <a:srgbClr val="2B3550"/>
                </a:solidFill>
                <a:latin typeface="Calibri" pitchFamily="34" charset="0"/>
                <a:ea typeface="Calibri" pitchFamily="34" charset="-122"/>
                <a:cs typeface="Calibri" pitchFamily="34" charset="-120"/>
              </a:rPr>
              <a:t>Contrived test with few options (Anthropic, Jun 2025)</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CONVERGENCE OF SUPPLY CHAIN RISK AND AI</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200" b="1" dirty="0">
                <a:solidFill>
                  <a:srgbClr val="14213D"/>
                </a:solidFill>
                <a:latin typeface="Arial Black" pitchFamily="34" charset="0"/>
                <a:ea typeface="Arial Black" pitchFamily="34" charset="-122"/>
                <a:cs typeface="Arial Black" pitchFamily="34" charset="-120"/>
              </a:rPr>
              <a:t>AI Off the Leash: Breaches With No Attacker</a:t>
            </a:r>
            <a:endParaRPr lang="en-US" sz="2200" dirty="0"/>
          </a:p>
        </p:txBody>
      </p:sp>
      <p:sp>
        <p:nvSpPr>
          <p:cNvPr id="7" name="Shape 4"/>
          <p:cNvSpPr/>
          <p:nvPr/>
        </p:nvSpPr>
        <p:spPr>
          <a:xfrm>
            <a:off x="274320" y="1051560"/>
            <a:ext cx="2057400" cy="548640"/>
          </a:xfrm>
          <a:prstGeom prst="rect">
            <a:avLst/>
          </a:prstGeom>
          <a:solidFill>
            <a:srgbClr val="F3F7FB"/>
          </a:solidFill>
          <a:ln w="12700">
            <a:solidFill>
              <a:srgbClr val="5B6B85"/>
            </a:solidFill>
            <a:prstDash val="solid"/>
          </a:ln>
        </p:spPr>
        <p:txBody>
          <a:bodyPr/>
          <a:lstStyle/>
          <a:p>
            <a:endParaRPr lang="en-US"/>
          </a:p>
        </p:txBody>
      </p:sp>
      <p:sp>
        <p:nvSpPr>
          <p:cNvPr id="8" name="Text 5"/>
          <p:cNvSpPr/>
          <p:nvPr/>
        </p:nvSpPr>
        <p:spPr>
          <a:xfrm>
            <a:off x="365760" y="1051560"/>
            <a:ext cx="1874520" cy="548640"/>
          </a:xfrm>
          <a:prstGeom prst="rect">
            <a:avLst/>
          </a:prstGeom>
          <a:noFill/>
          <a:ln/>
        </p:spPr>
        <p:txBody>
          <a:bodyPr wrap="square" lIns="0" tIns="0" rIns="0" bIns="0" rtlCol="0" anchor="ctr"/>
          <a:lstStyle/>
          <a:p>
            <a:pPr marL="0" indent="0">
              <a:buNone/>
            </a:pPr>
            <a:r>
              <a:rPr lang="en-US" sz="1200" b="1" dirty="0">
                <a:solidFill>
                  <a:srgbClr val="5B6B85"/>
                </a:solidFill>
                <a:latin typeface="Calibri" pitchFamily="34" charset="0"/>
                <a:ea typeface="Calibri" pitchFamily="34" charset="-122"/>
                <a:cs typeface="Calibri" pitchFamily="34" charset="-120"/>
              </a:rPr>
              <a:t>Nov 2022</a:t>
            </a:r>
            <a:endParaRPr lang="en-US" sz="1200" dirty="0"/>
          </a:p>
          <a:p>
            <a:pPr marL="0" indent="0">
              <a:buNone/>
            </a:pPr>
            <a:r>
              <a:rPr lang="en-US" sz="1200" dirty="0">
                <a:solidFill>
                  <a:srgbClr val="2B3550"/>
                </a:solidFill>
                <a:latin typeface="Calibri" pitchFamily="34" charset="0"/>
                <a:ea typeface="Calibri" pitchFamily="34" charset="-122"/>
                <a:cs typeface="Calibri" pitchFamily="34" charset="-120"/>
              </a:rPr>
              <a:t>ChatGPT launches</a:t>
            </a:r>
            <a:endParaRPr lang="en-US" sz="1200" dirty="0"/>
          </a:p>
        </p:txBody>
      </p:sp>
      <p:sp>
        <p:nvSpPr>
          <p:cNvPr id="9" name="Shape 6"/>
          <p:cNvSpPr/>
          <p:nvPr/>
        </p:nvSpPr>
        <p:spPr>
          <a:xfrm>
            <a:off x="2441448" y="1051560"/>
            <a:ext cx="2057400" cy="548640"/>
          </a:xfrm>
          <a:prstGeom prst="rect">
            <a:avLst/>
          </a:prstGeom>
          <a:solidFill>
            <a:srgbClr val="F3F7FB"/>
          </a:solidFill>
          <a:ln w="12700">
            <a:solidFill>
              <a:srgbClr val="3B6FB6"/>
            </a:solidFill>
            <a:prstDash val="solid"/>
          </a:ln>
        </p:spPr>
        <p:txBody>
          <a:bodyPr/>
          <a:lstStyle/>
          <a:p>
            <a:endParaRPr lang="en-US"/>
          </a:p>
        </p:txBody>
      </p:sp>
      <p:sp>
        <p:nvSpPr>
          <p:cNvPr id="10" name="Text 7"/>
          <p:cNvSpPr/>
          <p:nvPr/>
        </p:nvSpPr>
        <p:spPr>
          <a:xfrm>
            <a:off x="2532888" y="1051560"/>
            <a:ext cx="1874520" cy="548640"/>
          </a:xfrm>
          <a:prstGeom prst="rect">
            <a:avLst/>
          </a:prstGeom>
          <a:noFill/>
          <a:ln/>
        </p:spPr>
        <p:txBody>
          <a:bodyPr wrap="square" lIns="0" tIns="0" rIns="0" bIns="0" rtlCol="0" anchor="ctr"/>
          <a:lstStyle/>
          <a:p>
            <a:pPr marL="0" indent="0">
              <a:buNone/>
            </a:pPr>
            <a:r>
              <a:rPr lang="en-US" sz="1200" b="1" dirty="0">
                <a:solidFill>
                  <a:srgbClr val="3B6FB6"/>
                </a:solidFill>
                <a:latin typeface="Calibri" pitchFamily="34" charset="0"/>
                <a:ea typeface="Calibri" pitchFamily="34" charset="-122"/>
                <a:cs typeface="Calibri" pitchFamily="34" charset="-120"/>
              </a:rPr>
              <a:t>2023</a:t>
            </a:r>
            <a:endParaRPr lang="en-US" sz="1200" dirty="0"/>
          </a:p>
          <a:p>
            <a:pPr marL="0" indent="0">
              <a:buNone/>
            </a:pPr>
            <a:r>
              <a:rPr lang="en-US" sz="1200" dirty="0">
                <a:solidFill>
                  <a:srgbClr val="2B3550"/>
                </a:solidFill>
                <a:latin typeface="Calibri" pitchFamily="34" charset="0"/>
                <a:ea typeface="Calibri" pitchFamily="34" charset="-122"/>
                <a:cs typeface="Calibri" pitchFamily="34" charset="-120"/>
              </a:rPr>
              <a:t>AI as helper</a:t>
            </a:r>
            <a:endParaRPr lang="en-US" sz="1200" dirty="0"/>
          </a:p>
        </p:txBody>
      </p:sp>
      <p:sp>
        <p:nvSpPr>
          <p:cNvPr id="11" name="Shape 8"/>
          <p:cNvSpPr/>
          <p:nvPr/>
        </p:nvSpPr>
        <p:spPr>
          <a:xfrm>
            <a:off x="4608576" y="1051560"/>
            <a:ext cx="2057400" cy="548640"/>
          </a:xfrm>
          <a:prstGeom prst="rect">
            <a:avLst/>
          </a:prstGeom>
          <a:solidFill>
            <a:srgbClr val="F3F7FB"/>
          </a:solidFill>
          <a:ln w="12700">
            <a:solidFill>
              <a:srgbClr val="C9620A"/>
            </a:solidFill>
            <a:prstDash val="solid"/>
          </a:ln>
        </p:spPr>
        <p:txBody>
          <a:bodyPr/>
          <a:lstStyle/>
          <a:p>
            <a:endParaRPr lang="en-US"/>
          </a:p>
        </p:txBody>
      </p:sp>
      <p:sp>
        <p:nvSpPr>
          <p:cNvPr id="12" name="Text 9"/>
          <p:cNvSpPr/>
          <p:nvPr/>
        </p:nvSpPr>
        <p:spPr>
          <a:xfrm>
            <a:off x="4700016" y="1051560"/>
            <a:ext cx="1874520" cy="548640"/>
          </a:xfrm>
          <a:prstGeom prst="rect">
            <a:avLst/>
          </a:prstGeom>
          <a:noFill/>
          <a:ln/>
        </p:spPr>
        <p:txBody>
          <a:bodyPr wrap="square" lIns="0" tIns="0" rIns="0" bIns="0" rtlCol="0" anchor="ctr"/>
          <a:lstStyle/>
          <a:p>
            <a:pPr marL="0" indent="0">
              <a:buNone/>
            </a:pPr>
            <a:r>
              <a:rPr lang="en-US" sz="1200" b="1" dirty="0">
                <a:solidFill>
                  <a:srgbClr val="C9620A"/>
                </a:solidFill>
                <a:latin typeface="Calibri" pitchFamily="34" charset="0"/>
                <a:ea typeface="Calibri" pitchFamily="34" charset="-122"/>
                <a:cs typeface="Calibri" pitchFamily="34" charset="-120"/>
              </a:rPr>
              <a:t>2025</a:t>
            </a:r>
            <a:endParaRPr lang="en-US" sz="1200" dirty="0"/>
          </a:p>
          <a:p>
            <a:pPr marL="0" indent="0">
              <a:buNone/>
            </a:pPr>
            <a:r>
              <a:rPr lang="en-US" sz="1200" dirty="0">
                <a:solidFill>
                  <a:srgbClr val="2B3550"/>
                </a:solidFill>
                <a:latin typeface="Calibri" pitchFamily="34" charset="0"/>
                <a:ea typeface="Calibri" pitchFamily="34" charset="-122"/>
                <a:cs typeface="Calibri" pitchFamily="34" charset="-120"/>
              </a:rPr>
              <a:t>AI as operator</a:t>
            </a:r>
            <a:endParaRPr lang="en-US" sz="1200" dirty="0"/>
          </a:p>
        </p:txBody>
      </p:sp>
      <p:sp>
        <p:nvSpPr>
          <p:cNvPr id="13" name="Shape 10"/>
          <p:cNvSpPr/>
          <p:nvPr/>
        </p:nvSpPr>
        <p:spPr>
          <a:xfrm>
            <a:off x="6775704" y="1051560"/>
            <a:ext cx="2057400" cy="548640"/>
          </a:xfrm>
          <a:prstGeom prst="rect">
            <a:avLst/>
          </a:prstGeom>
          <a:solidFill>
            <a:srgbClr val="D9480F"/>
          </a:solidFill>
          <a:ln w="12700">
            <a:solidFill>
              <a:srgbClr val="D9480F"/>
            </a:solidFill>
            <a:prstDash val="solid"/>
          </a:ln>
        </p:spPr>
        <p:txBody>
          <a:bodyPr/>
          <a:lstStyle/>
          <a:p>
            <a:endParaRPr lang="en-US"/>
          </a:p>
        </p:txBody>
      </p:sp>
      <p:sp>
        <p:nvSpPr>
          <p:cNvPr id="14" name="Text 11"/>
          <p:cNvSpPr/>
          <p:nvPr/>
        </p:nvSpPr>
        <p:spPr>
          <a:xfrm>
            <a:off x="6867144" y="1051560"/>
            <a:ext cx="1874520" cy="54864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2026</a:t>
            </a:r>
            <a:endParaRPr lang="en-US" sz="1200" dirty="0"/>
          </a:p>
          <a:p>
            <a:pPr marL="0" indent="0">
              <a:buNone/>
            </a:pPr>
            <a:r>
              <a:rPr lang="en-US" sz="1200" dirty="0">
                <a:solidFill>
                  <a:srgbClr val="FFFFFF"/>
                </a:solidFill>
                <a:latin typeface="Calibri" pitchFamily="34" charset="0"/>
                <a:ea typeface="Calibri" pitchFamily="34" charset="-122"/>
                <a:cs typeface="Calibri" pitchFamily="34" charset="-120"/>
              </a:rPr>
              <a:t>No attacker needed</a:t>
            </a:r>
            <a:endParaRPr lang="en-US" sz="1200" dirty="0"/>
          </a:p>
        </p:txBody>
      </p:sp>
      <p:graphicFrame>
        <p:nvGraphicFramePr>
          <p:cNvPr id="21" name="Table 0"/>
          <p:cNvGraphicFramePr>
            <a:graphicFrameLocks noGrp="1"/>
          </p:cNvGraphicFramePr>
          <p:nvPr/>
        </p:nvGraphicFramePr>
        <p:xfrm>
          <a:off x="274320" y="1783080"/>
          <a:ext cx="8595360" cy="1664208"/>
        </p:xfrm>
        <a:graphic>
          <a:graphicData uri="http://schemas.openxmlformats.org/drawingml/2006/table">
            <a:tbl>
              <a:tblPr/>
              <a:tblGrid>
                <a:gridCol w="1234440">
                  <a:extLst>
                    <a:ext uri="{9D8B030D-6E8A-4147-A177-3AD203B41FA5}">
                      <a16:colId xmlns:a16="http://schemas.microsoft.com/office/drawing/2014/main" val="20000"/>
                    </a:ext>
                  </a:extLst>
                </a:gridCol>
                <a:gridCol w="7360920">
                  <a:extLst>
                    <a:ext uri="{9D8B030D-6E8A-4147-A177-3AD203B41FA5}">
                      <a16:colId xmlns:a16="http://schemas.microsoft.com/office/drawing/2014/main" val="20001"/>
                    </a:ext>
                  </a:extLst>
                </a:gridCol>
              </a:tblGrid>
              <a:tr h="0">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Apr-Jul 2026</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9480F"/>
                    </a:solidFill>
                  </a:tcPr>
                </a:tc>
                <a:tc>
                  <a:txBody>
                    <a:bodyPr/>
                    <a:lstStyle/>
                    <a:p>
                      <a:pPr marL="0" indent="0">
                        <a:buNone/>
                      </a:pPr>
                      <a:r>
                        <a:rPr lang="en-US" sz="1800" b="1" dirty="0">
                          <a:solidFill>
                            <a:srgbClr val="14213D"/>
                          </a:solidFill>
                          <a:latin typeface="Calibri" pitchFamily="34" charset="0"/>
                          <a:ea typeface="Calibri" pitchFamily="34" charset="-122"/>
                          <a:cs typeface="Calibri" pitchFamily="34" charset="-120"/>
                        </a:rPr>
                        <a:t>Anthropic Claude: </a:t>
                      </a:r>
                      <a:r>
                        <a:rPr lang="en-US" sz="1800" dirty="0">
                          <a:solidFill>
                            <a:srgbClr val="2B3550"/>
                          </a:solidFill>
                          <a:latin typeface="Calibri" pitchFamily="34" charset="0"/>
                          <a:ea typeface="Calibri" pitchFamily="34" charset="-122"/>
                          <a:cs typeface="Calibri" pitchFamily="34" charset="-120"/>
                        </a:rPr>
                        <a:t>a partner's test environment had live internet by mistake; 3 models breached 3 real orgs. One published a fake PyPI package that ~15 real systems installed</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0"/>
                  </a:ext>
                </a:extLst>
              </a:tr>
              <a:tr h="0">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May 2026</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9480F"/>
                    </a:solidFill>
                  </a:tcPr>
                </a:tc>
                <a:tc>
                  <a:txBody>
                    <a:bodyPr/>
                    <a:lstStyle/>
                    <a:p>
                      <a:pPr marL="0" indent="0">
                        <a:buNone/>
                      </a:pPr>
                      <a:r>
                        <a:rPr lang="en-US" sz="1800" b="1" dirty="0">
                          <a:solidFill>
                            <a:srgbClr val="14213D"/>
                          </a:solidFill>
                          <a:latin typeface="Calibri" pitchFamily="34" charset="0"/>
                          <a:ea typeface="Calibri" pitchFamily="34" charset="-122"/>
                          <a:cs typeface="Calibri" pitchFamily="34" charset="-120"/>
                        </a:rPr>
                        <a:t>Google Gemini: </a:t>
                      </a:r>
                      <a:r>
                        <a:rPr lang="en-US" sz="1800" dirty="0">
                          <a:solidFill>
                            <a:srgbClr val="2B3550"/>
                          </a:solidFill>
                          <a:latin typeface="Calibri" pitchFamily="34" charset="0"/>
                          <a:ea typeface="Calibri" pitchFamily="34" charset="-122"/>
                          <a:cs typeface="Calibri" pitchFamily="34" charset="-120"/>
                        </a:rPr>
                        <a:t>in tests by the same partner, accessed 3 real companies using a guessed password and credentials from public code repositories</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47306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CONVERGENCE OF SUPPLY CHAIN RISK AND AI</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AI Off the Leash cont'</a:t>
            </a:r>
            <a:endParaRPr lang="en-US" sz="2400" dirty="0"/>
          </a:p>
        </p:txBody>
      </p:sp>
      <p:graphicFrame>
        <p:nvGraphicFramePr>
          <p:cNvPr id="22" name="Table 0"/>
          <p:cNvGraphicFramePr>
            <a:graphicFrameLocks noGrp="1"/>
          </p:cNvGraphicFramePr>
          <p:nvPr/>
        </p:nvGraphicFramePr>
        <p:xfrm>
          <a:off x="274320" y="1097280"/>
          <a:ext cx="8595360" cy="1664208"/>
        </p:xfrm>
        <a:graphic>
          <a:graphicData uri="http://schemas.openxmlformats.org/drawingml/2006/table">
            <a:tbl>
              <a:tblPr/>
              <a:tblGrid>
                <a:gridCol w="1097280">
                  <a:extLst>
                    <a:ext uri="{9D8B030D-6E8A-4147-A177-3AD203B41FA5}">
                      <a16:colId xmlns:a16="http://schemas.microsoft.com/office/drawing/2014/main" val="20000"/>
                    </a:ext>
                  </a:extLst>
                </a:gridCol>
                <a:gridCol w="7498080">
                  <a:extLst>
                    <a:ext uri="{9D8B030D-6E8A-4147-A177-3AD203B41FA5}">
                      <a16:colId xmlns:a16="http://schemas.microsoft.com/office/drawing/2014/main" val="20001"/>
                    </a:ext>
                  </a:extLst>
                </a:gridCol>
              </a:tblGrid>
              <a:tr h="0">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Jun 2026</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9480F"/>
                    </a:solidFill>
                  </a:tcPr>
                </a:tc>
                <a:tc>
                  <a:txBody>
                    <a:bodyPr/>
                    <a:lstStyle/>
                    <a:p>
                      <a:pPr marL="0" indent="0">
                        <a:buNone/>
                      </a:pPr>
                      <a:r>
                        <a:rPr lang="en-US" sz="1800" b="1" dirty="0">
                          <a:solidFill>
                            <a:srgbClr val="14213D"/>
                          </a:solidFill>
                          <a:latin typeface="Calibri" pitchFamily="34" charset="0"/>
                          <a:ea typeface="Calibri" pitchFamily="34" charset="-122"/>
                          <a:cs typeface="Calibri" pitchFamily="34" charset="-120"/>
                        </a:rPr>
                        <a:t>OpenAI agent: </a:t>
                      </a:r>
                      <a:r>
                        <a:rPr lang="en-US" sz="1800" dirty="0">
                          <a:solidFill>
                            <a:srgbClr val="2B3550"/>
                          </a:solidFill>
                          <a:latin typeface="Calibri" pitchFamily="34" charset="0"/>
                          <a:ea typeface="Calibri" pitchFamily="34" charset="-122"/>
                          <a:cs typeface="Calibri" pitchFamily="34" charset="-120"/>
                        </a:rPr>
                        <a:t>while looking up answers, accessed Australia's Medicare portal, incl. non-public data; PM Albanese voiced 'extreme concern'</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0"/>
                  </a:ext>
                </a:extLst>
              </a:tr>
              <a:tr h="0">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Jul 2026</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D9480F"/>
                    </a:solidFill>
                  </a:tcPr>
                </a:tc>
                <a:tc>
                  <a:txBody>
                    <a:bodyPr/>
                    <a:lstStyle/>
                    <a:p>
                      <a:pPr marL="0" indent="0">
                        <a:buNone/>
                      </a:pPr>
                      <a:r>
                        <a:rPr lang="en-US" sz="1800" b="1" dirty="0">
                          <a:solidFill>
                            <a:srgbClr val="14213D"/>
                          </a:solidFill>
                          <a:latin typeface="Calibri" pitchFamily="34" charset="0"/>
                          <a:ea typeface="Calibri" pitchFamily="34" charset="-122"/>
                          <a:cs typeface="Calibri" pitchFamily="34" charset="-120"/>
                        </a:rPr>
                        <a:t>OpenAI test models → Hugging Face: </a:t>
                      </a:r>
                      <a:r>
                        <a:rPr lang="en-US" sz="1800" dirty="0">
                          <a:solidFill>
                            <a:srgbClr val="2B3550"/>
                          </a:solidFill>
                          <a:latin typeface="Calibri" pitchFamily="34" charset="0"/>
                          <a:ea typeface="Calibri" pitchFamily="34" charset="-122"/>
                          <a:cs typeface="Calibri" pitchFamily="34" charset="-120"/>
                        </a:rPr>
                        <a:t>used a JFrog Artifactory zero-day to escape the sandbox, then broke into Hugging Face to steal benchmark answers</a:t>
                      </a:r>
                      <a:endParaRPr lang="en-US" sz="1800" dirty="0">
                        <a:latin typeface="Calibri" charset="0"/>
                        <a:ea typeface="Calibri" charset="0"/>
                        <a:cs typeface="Calibri" charset="0"/>
                      </a:endParaRPr>
                    </a:p>
                  </a:txBody>
                  <a:tcPr marL="109728" marR="109728" marT="73152" marB="73152"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F7FB"/>
                    </a:solidFill>
                  </a:tcPr>
                </a:tc>
                <a:extLst>
                  <a:ext uri="{0D108BD9-81ED-4DB2-BD59-A6C34878D82A}">
                    <a16:rowId xmlns:a16="http://schemas.microsoft.com/office/drawing/2014/main" val="10001"/>
                  </a:ext>
                </a:extLst>
              </a:tr>
            </a:tbl>
          </a:graphicData>
        </a:graphic>
      </p:graphicFrame>
      <p:sp>
        <p:nvSpPr>
          <p:cNvPr id="8" name="Shape 4"/>
          <p:cNvSpPr/>
          <p:nvPr/>
        </p:nvSpPr>
        <p:spPr>
          <a:xfrm>
            <a:off x="274320" y="3520440"/>
            <a:ext cx="8595360" cy="1371600"/>
          </a:xfrm>
          <a:prstGeom prst="rect">
            <a:avLst/>
          </a:prstGeom>
          <a:solidFill>
            <a:srgbClr val="EAF2FA"/>
          </a:solidFill>
          <a:ln w="12700">
            <a:solidFill>
              <a:srgbClr val="1F7AC0"/>
            </a:solidFill>
            <a:prstDash val="solid"/>
          </a:ln>
        </p:spPr>
        <p:txBody>
          <a:bodyPr/>
          <a:lstStyle/>
          <a:p>
            <a:endParaRPr lang="en-US"/>
          </a:p>
        </p:txBody>
      </p:sp>
      <p:sp>
        <p:nvSpPr>
          <p:cNvPr id="9" name="Text 5"/>
          <p:cNvSpPr/>
          <p:nvPr/>
        </p:nvSpPr>
        <p:spPr>
          <a:xfrm>
            <a:off x="457200" y="3520440"/>
            <a:ext cx="8229600" cy="1371600"/>
          </a:xfrm>
          <a:prstGeom prst="rect">
            <a:avLst/>
          </a:prstGeom>
          <a:noFill/>
          <a:ln/>
        </p:spPr>
        <p:txBody>
          <a:bodyPr wrap="square" lIns="0" tIns="0" rIns="0" bIns="0" rtlCol="0" anchor="ctr"/>
          <a:lstStyle/>
          <a:p>
            <a:pPr marL="0" indent="0">
              <a:buNone/>
            </a:pPr>
            <a:r>
              <a:rPr lang="en-US" sz="1800" b="1" dirty="0">
                <a:solidFill>
                  <a:srgbClr val="1F7AC0"/>
                </a:solidFill>
                <a:latin typeface="Calibri" pitchFamily="34" charset="0"/>
                <a:ea typeface="Calibri" pitchFamily="34" charset="-122"/>
                <a:cs typeface="Calibri" pitchFamily="34" charset="-120"/>
              </a:rPr>
              <a:t>Supply chain lens: </a:t>
            </a:r>
            <a:r>
              <a:rPr lang="en-US" sz="1800" dirty="0">
                <a:solidFill>
                  <a:srgbClr val="2B3550"/>
                </a:solidFill>
                <a:latin typeface="Calibri" pitchFamily="34" charset="0"/>
                <a:ea typeface="Calibri" pitchFamily="34" charset="-122"/>
                <a:cs typeface="Calibri" pitchFamily="34" charset="-120"/>
              </a:rPr>
              <a:t>a testing partner was the third party behind two of these; bystander companies became victims; and these same models are built into your vendors' products.</a:t>
            </a:r>
            <a:endParaRPr lang="en-US" sz="1800" dirty="0"/>
          </a:p>
        </p:txBody>
      </p:sp>
    </p:spTree>
    <p:extLst>
      <p:ext uri="{BB962C8B-B14F-4D97-AF65-F5344CB8AC3E}">
        <p14:creationId xmlns:p14="http://schemas.microsoft.com/office/powerpoint/2010/main" val="2246777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RECOMMENDATIONS</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Situational Awareness: Know Thyself</a:t>
            </a:r>
            <a:endParaRPr lang="en-US" sz="2400" dirty="0"/>
          </a:p>
        </p:txBody>
      </p:sp>
      <p:sp>
        <p:nvSpPr>
          <p:cNvPr id="7" name="Shape 4"/>
          <p:cNvSpPr/>
          <p:nvPr/>
        </p:nvSpPr>
        <p:spPr>
          <a:xfrm>
            <a:off x="274320" y="1051560"/>
            <a:ext cx="4160520" cy="3886200"/>
          </a:xfrm>
          <a:prstGeom prst="rect">
            <a:avLst/>
          </a:prstGeom>
          <a:solidFill>
            <a:srgbClr val="F3F7FB"/>
          </a:solidFill>
          <a:ln w="12700">
            <a:solidFill>
              <a:srgbClr val="1F7AC0"/>
            </a:solidFill>
            <a:prstDash val="solid"/>
          </a:ln>
        </p:spPr>
        <p:txBody>
          <a:bodyPr/>
          <a:lstStyle/>
          <a:p>
            <a:endParaRPr lang="en-US"/>
          </a:p>
        </p:txBody>
      </p:sp>
      <p:sp>
        <p:nvSpPr>
          <p:cNvPr id="8" name="Shape 5"/>
          <p:cNvSpPr/>
          <p:nvPr/>
        </p:nvSpPr>
        <p:spPr>
          <a:xfrm>
            <a:off x="274320" y="1051560"/>
            <a:ext cx="4160520" cy="411480"/>
          </a:xfrm>
          <a:prstGeom prst="rect">
            <a:avLst/>
          </a:prstGeom>
          <a:solidFill>
            <a:srgbClr val="1F7AC0"/>
          </a:solidFill>
          <a:ln w="12700">
            <a:solidFill>
              <a:srgbClr val="1F7AC0"/>
            </a:solidFill>
            <a:prstDash val="solid"/>
          </a:ln>
        </p:spPr>
        <p:txBody>
          <a:bodyPr/>
          <a:lstStyle/>
          <a:p>
            <a:endParaRPr lang="en-US"/>
          </a:p>
        </p:txBody>
      </p:sp>
      <p:sp>
        <p:nvSpPr>
          <p:cNvPr id="9" name="Text 6"/>
          <p:cNvSpPr/>
          <p:nvPr/>
        </p:nvSpPr>
        <p:spPr>
          <a:xfrm>
            <a:off x="411480" y="1051560"/>
            <a:ext cx="3931920" cy="41148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Conduct an AI Risk Assessment:</a:t>
            </a:r>
            <a:endParaRPr lang="en-US" sz="1400" dirty="0"/>
          </a:p>
        </p:txBody>
      </p:sp>
      <p:sp>
        <p:nvSpPr>
          <p:cNvPr id="10" name="Shape 7"/>
          <p:cNvSpPr/>
          <p:nvPr/>
        </p:nvSpPr>
        <p:spPr>
          <a:xfrm>
            <a:off x="411480" y="1645920"/>
            <a:ext cx="384048" cy="384048"/>
          </a:xfrm>
          <a:prstGeom prst="ellipse">
            <a:avLst/>
          </a:prstGeom>
          <a:solidFill>
            <a:srgbClr val="1F7AC0"/>
          </a:solidFill>
          <a:ln w="12700">
            <a:solidFill>
              <a:srgbClr val="1F7AC0"/>
            </a:solidFill>
            <a:prstDash val="solid"/>
          </a:ln>
        </p:spPr>
        <p:txBody>
          <a:bodyPr/>
          <a:lstStyle/>
          <a:p>
            <a:endParaRPr lang="en-US"/>
          </a:p>
        </p:txBody>
      </p:sp>
      <p:sp>
        <p:nvSpPr>
          <p:cNvPr id="11" name="Text 8"/>
          <p:cNvSpPr/>
          <p:nvPr/>
        </p:nvSpPr>
        <p:spPr>
          <a:xfrm>
            <a:off x="411480" y="16459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1</a:t>
            </a:r>
            <a:endParaRPr lang="en-US" sz="1300" dirty="0"/>
          </a:p>
        </p:txBody>
      </p:sp>
      <p:sp>
        <p:nvSpPr>
          <p:cNvPr id="12" name="Text 9"/>
          <p:cNvSpPr/>
          <p:nvPr/>
        </p:nvSpPr>
        <p:spPr>
          <a:xfrm>
            <a:off x="932688" y="1600200"/>
            <a:ext cx="3383280" cy="685800"/>
          </a:xfrm>
          <a:prstGeom prst="rect">
            <a:avLst/>
          </a:prstGeom>
          <a:noFill/>
          <a:ln/>
        </p:spPr>
        <p:txBody>
          <a:bodyPr wrap="square" lIns="0" tIns="0" rIns="0" bIns="0" rtlCol="0" anchor="t"/>
          <a:lstStyle/>
          <a:p>
            <a:pPr marL="0" indent="0">
              <a:buNone/>
            </a:pPr>
            <a:r>
              <a:rPr lang="en-US" sz="1600" dirty="0">
                <a:solidFill>
                  <a:srgbClr val="2B3550"/>
                </a:solidFill>
                <a:latin typeface="Calibri" pitchFamily="34" charset="0"/>
                <a:ea typeface="Calibri" pitchFamily="34" charset="-122"/>
                <a:cs typeface="Calibri" pitchFamily="34" charset="-120"/>
              </a:rPr>
              <a:t>Where is AI used across your environment?</a:t>
            </a:r>
            <a:endParaRPr lang="en-US" sz="1600" dirty="0"/>
          </a:p>
        </p:txBody>
      </p:sp>
      <p:sp>
        <p:nvSpPr>
          <p:cNvPr id="13" name="Shape 10"/>
          <p:cNvSpPr/>
          <p:nvPr/>
        </p:nvSpPr>
        <p:spPr>
          <a:xfrm>
            <a:off x="411480" y="2468880"/>
            <a:ext cx="384048" cy="384048"/>
          </a:xfrm>
          <a:prstGeom prst="ellipse">
            <a:avLst/>
          </a:prstGeom>
          <a:solidFill>
            <a:srgbClr val="1F7AC0"/>
          </a:solidFill>
          <a:ln w="12700">
            <a:solidFill>
              <a:srgbClr val="1F7AC0"/>
            </a:solidFill>
            <a:prstDash val="solid"/>
          </a:ln>
        </p:spPr>
        <p:txBody>
          <a:bodyPr/>
          <a:lstStyle/>
          <a:p>
            <a:endParaRPr lang="en-US"/>
          </a:p>
        </p:txBody>
      </p:sp>
      <p:sp>
        <p:nvSpPr>
          <p:cNvPr id="14" name="Text 11"/>
          <p:cNvSpPr/>
          <p:nvPr/>
        </p:nvSpPr>
        <p:spPr>
          <a:xfrm>
            <a:off x="411480" y="246888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2</a:t>
            </a:r>
            <a:endParaRPr lang="en-US" sz="1300" dirty="0"/>
          </a:p>
        </p:txBody>
      </p:sp>
      <p:sp>
        <p:nvSpPr>
          <p:cNvPr id="15" name="Text 12"/>
          <p:cNvSpPr/>
          <p:nvPr/>
        </p:nvSpPr>
        <p:spPr>
          <a:xfrm>
            <a:off x="932688" y="2423160"/>
            <a:ext cx="3383280" cy="685800"/>
          </a:xfrm>
          <a:prstGeom prst="rect">
            <a:avLst/>
          </a:prstGeom>
          <a:noFill/>
          <a:ln/>
        </p:spPr>
        <p:txBody>
          <a:bodyPr wrap="square" lIns="0" tIns="0" rIns="0" bIns="0" rtlCol="0" anchor="t"/>
          <a:lstStyle/>
          <a:p>
            <a:pPr marL="0" indent="0">
              <a:buNone/>
            </a:pPr>
            <a:r>
              <a:rPr lang="en-US" sz="1600" dirty="0">
                <a:solidFill>
                  <a:srgbClr val="2B3550"/>
                </a:solidFill>
                <a:latin typeface="Calibri" pitchFamily="34" charset="0"/>
                <a:ea typeface="Calibri" pitchFamily="34" charset="-122"/>
                <a:cs typeface="Calibri" pitchFamily="34" charset="-120"/>
              </a:rPr>
              <a:t>Is AI under the same controls as other critical assets?</a:t>
            </a:r>
            <a:endParaRPr lang="en-US" sz="1600" dirty="0"/>
          </a:p>
        </p:txBody>
      </p:sp>
      <p:sp>
        <p:nvSpPr>
          <p:cNvPr id="16" name="Shape 13"/>
          <p:cNvSpPr/>
          <p:nvPr/>
        </p:nvSpPr>
        <p:spPr>
          <a:xfrm>
            <a:off x="411480" y="3291840"/>
            <a:ext cx="384048" cy="384048"/>
          </a:xfrm>
          <a:prstGeom prst="ellipse">
            <a:avLst/>
          </a:prstGeom>
          <a:solidFill>
            <a:srgbClr val="1F7AC0"/>
          </a:solidFill>
          <a:ln w="12700">
            <a:solidFill>
              <a:srgbClr val="1F7AC0"/>
            </a:solidFill>
            <a:prstDash val="solid"/>
          </a:ln>
        </p:spPr>
        <p:txBody>
          <a:bodyPr/>
          <a:lstStyle/>
          <a:p>
            <a:endParaRPr lang="en-US"/>
          </a:p>
        </p:txBody>
      </p:sp>
      <p:sp>
        <p:nvSpPr>
          <p:cNvPr id="17" name="Text 14"/>
          <p:cNvSpPr/>
          <p:nvPr/>
        </p:nvSpPr>
        <p:spPr>
          <a:xfrm>
            <a:off x="411480" y="329184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3</a:t>
            </a:r>
            <a:endParaRPr lang="en-US" sz="1300" dirty="0"/>
          </a:p>
        </p:txBody>
      </p:sp>
      <p:sp>
        <p:nvSpPr>
          <p:cNvPr id="18" name="Text 15"/>
          <p:cNvSpPr/>
          <p:nvPr/>
        </p:nvSpPr>
        <p:spPr>
          <a:xfrm>
            <a:off x="932688" y="3246120"/>
            <a:ext cx="3383280" cy="685800"/>
          </a:xfrm>
          <a:prstGeom prst="rect">
            <a:avLst/>
          </a:prstGeom>
          <a:noFill/>
          <a:ln/>
        </p:spPr>
        <p:txBody>
          <a:bodyPr wrap="square" lIns="0" tIns="0" rIns="0" bIns="0" rtlCol="0" anchor="t"/>
          <a:lstStyle/>
          <a:p>
            <a:pPr marL="0" indent="0">
              <a:buNone/>
            </a:pPr>
            <a:r>
              <a:rPr lang="en-US" sz="1600" dirty="0">
                <a:solidFill>
                  <a:srgbClr val="2B3550"/>
                </a:solidFill>
                <a:latin typeface="Calibri" pitchFamily="34" charset="0"/>
                <a:ea typeface="Calibri" pitchFamily="34" charset="-122"/>
                <a:cs typeface="Calibri" pitchFamily="34" charset="-120"/>
              </a:rPr>
              <a:t>What's your exposure to AI-enabled attacks?</a:t>
            </a:r>
            <a:endParaRPr lang="en-US" sz="1600" dirty="0"/>
          </a:p>
        </p:txBody>
      </p:sp>
      <p:sp>
        <p:nvSpPr>
          <p:cNvPr id="19" name="Shape 16"/>
          <p:cNvSpPr/>
          <p:nvPr/>
        </p:nvSpPr>
        <p:spPr>
          <a:xfrm>
            <a:off x="411480" y="4114800"/>
            <a:ext cx="384048" cy="384048"/>
          </a:xfrm>
          <a:prstGeom prst="ellipse">
            <a:avLst/>
          </a:prstGeom>
          <a:solidFill>
            <a:srgbClr val="1F7AC0"/>
          </a:solidFill>
          <a:ln w="12700">
            <a:solidFill>
              <a:srgbClr val="1F7AC0"/>
            </a:solidFill>
            <a:prstDash val="solid"/>
          </a:ln>
        </p:spPr>
        <p:txBody>
          <a:bodyPr/>
          <a:lstStyle/>
          <a:p>
            <a:endParaRPr lang="en-US"/>
          </a:p>
        </p:txBody>
      </p:sp>
      <p:sp>
        <p:nvSpPr>
          <p:cNvPr id="20" name="Text 17"/>
          <p:cNvSpPr/>
          <p:nvPr/>
        </p:nvSpPr>
        <p:spPr>
          <a:xfrm>
            <a:off x="411480" y="41148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4</a:t>
            </a:r>
            <a:endParaRPr lang="en-US" sz="1300" dirty="0"/>
          </a:p>
        </p:txBody>
      </p:sp>
      <p:sp>
        <p:nvSpPr>
          <p:cNvPr id="21" name="Text 18"/>
          <p:cNvSpPr/>
          <p:nvPr/>
        </p:nvSpPr>
        <p:spPr>
          <a:xfrm>
            <a:off x="932688" y="4069080"/>
            <a:ext cx="3383280" cy="685800"/>
          </a:xfrm>
          <a:prstGeom prst="rect">
            <a:avLst/>
          </a:prstGeom>
          <a:noFill/>
          <a:ln/>
        </p:spPr>
        <p:txBody>
          <a:bodyPr wrap="square" lIns="0" tIns="0" rIns="0" bIns="0" rtlCol="0" anchor="t"/>
          <a:lstStyle/>
          <a:p>
            <a:pPr marL="0" indent="0">
              <a:buNone/>
            </a:pPr>
            <a:r>
              <a:rPr lang="en-US" sz="1600" dirty="0">
                <a:solidFill>
                  <a:srgbClr val="2B3550"/>
                </a:solidFill>
                <a:latin typeface="Calibri" pitchFamily="34" charset="0"/>
                <a:ea typeface="Calibri" pitchFamily="34" charset="-122"/>
                <a:cs typeface="Calibri" pitchFamily="34" charset="-120"/>
              </a:rPr>
              <a:t>How does your AI posture align with standards?</a:t>
            </a:r>
            <a:endParaRPr lang="en-US" sz="1600" dirty="0"/>
          </a:p>
        </p:txBody>
      </p:sp>
      <p:sp>
        <p:nvSpPr>
          <p:cNvPr id="22" name="Shape 19"/>
          <p:cNvSpPr/>
          <p:nvPr/>
        </p:nvSpPr>
        <p:spPr>
          <a:xfrm>
            <a:off x="4617720" y="1051560"/>
            <a:ext cx="2057400" cy="1143000"/>
          </a:xfrm>
          <a:prstGeom prst="rect">
            <a:avLst/>
          </a:prstGeom>
          <a:solidFill>
            <a:srgbClr val="EAF2FA"/>
          </a:solidFill>
          <a:ln w="12700">
            <a:solidFill>
              <a:srgbClr val="1F7AC0"/>
            </a:solidFill>
            <a:prstDash val="solid"/>
          </a:ln>
        </p:spPr>
        <p:txBody>
          <a:bodyPr/>
          <a:lstStyle/>
          <a:p>
            <a:endParaRPr lang="en-US"/>
          </a:p>
        </p:txBody>
      </p:sp>
      <p:sp>
        <p:nvSpPr>
          <p:cNvPr id="23" name="Text 20"/>
          <p:cNvSpPr/>
          <p:nvPr/>
        </p:nvSpPr>
        <p:spPr>
          <a:xfrm>
            <a:off x="4727448" y="1097280"/>
            <a:ext cx="1837944" cy="1051560"/>
          </a:xfrm>
          <a:prstGeom prst="rect">
            <a:avLst/>
          </a:prstGeom>
          <a:noFill/>
          <a:ln/>
        </p:spPr>
        <p:txBody>
          <a:bodyPr wrap="square" lIns="0" tIns="0" rIns="0" bIns="0" rtlCol="0" anchor="t"/>
          <a:lstStyle/>
          <a:p>
            <a:pPr marL="0" indent="0">
              <a:buNone/>
            </a:pPr>
            <a:r>
              <a:rPr lang="en-US" sz="1300" b="1" kern="0" spc="100" dirty="0">
                <a:solidFill>
                  <a:srgbClr val="1F7AC0"/>
                </a:solidFill>
                <a:latin typeface="Calibri" pitchFamily="34" charset="0"/>
                <a:ea typeface="Calibri" pitchFamily="34" charset="-122"/>
                <a:cs typeface="Calibri" pitchFamily="34" charset="-120"/>
              </a:rPr>
              <a:t>KNOW WHERE</a:t>
            </a:r>
            <a:endParaRPr lang="en-US" sz="1300" dirty="0"/>
          </a:p>
          <a:p>
            <a:pPr marL="0" indent="0">
              <a:buNone/>
            </a:pPr>
            <a:r>
              <a:rPr lang="en-US" sz="1300" dirty="0">
                <a:solidFill>
                  <a:srgbClr val="2B3550"/>
                </a:solidFill>
                <a:latin typeface="Calibri" pitchFamily="34" charset="0"/>
                <a:ea typeface="Calibri" pitchFamily="34" charset="-122"/>
                <a:cs typeface="Calibri" pitchFamily="34" charset="-120"/>
              </a:rPr>
              <a:t>AI is used, incl. shadow and vendor AI</a:t>
            </a:r>
            <a:endParaRPr lang="en-US" sz="1300" dirty="0"/>
          </a:p>
        </p:txBody>
      </p:sp>
      <p:sp>
        <p:nvSpPr>
          <p:cNvPr id="24" name="Shape 21"/>
          <p:cNvSpPr/>
          <p:nvPr/>
        </p:nvSpPr>
        <p:spPr>
          <a:xfrm>
            <a:off x="6766560" y="1051560"/>
            <a:ext cx="2057400" cy="1143000"/>
          </a:xfrm>
          <a:prstGeom prst="rect">
            <a:avLst/>
          </a:prstGeom>
          <a:solidFill>
            <a:srgbClr val="EAF2FA"/>
          </a:solidFill>
          <a:ln w="12700">
            <a:solidFill>
              <a:srgbClr val="1F7AC0"/>
            </a:solidFill>
            <a:prstDash val="solid"/>
          </a:ln>
        </p:spPr>
        <p:txBody>
          <a:bodyPr/>
          <a:lstStyle/>
          <a:p>
            <a:endParaRPr lang="en-US"/>
          </a:p>
        </p:txBody>
      </p:sp>
      <p:sp>
        <p:nvSpPr>
          <p:cNvPr id="25" name="Text 22"/>
          <p:cNvSpPr/>
          <p:nvPr/>
        </p:nvSpPr>
        <p:spPr>
          <a:xfrm>
            <a:off x="6876288" y="1097280"/>
            <a:ext cx="1837944" cy="1051560"/>
          </a:xfrm>
          <a:prstGeom prst="rect">
            <a:avLst/>
          </a:prstGeom>
          <a:noFill/>
          <a:ln/>
        </p:spPr>
        <p:txBody>
          <a:bodyPr wrap="square" lIns="0" tIns="0" rIns="0" bIns="0" rtlCol="0" anchor="t"/>
          <a:lstStyle/>
          <a:p>
            <a:pPr marL="0" indent="0">
              <a:buNone/>
            </a:pPr>
            <a:r>
              <a:rPr lang="en-US" sz="1300" b="1" kern="0" spc="100" dirty="0">
                <a:solidFill>
                  <a:srgbClr val="1F7AC0"/>
                </a:solidFill>
                <a:latin typeface="Calibri" pitchFamily="34" charset="0"/>
                <a:ea typeface="Calibri" pitchFamily="34" charset="-122"/>
                <a:cs typeface="Calibri" pitchFamily="34" charset="-120"/>
              </a:rPr>
              <a:t>KNOW WHAT</a:t>
            </a:r>
            <a:endParaRPr lang="en-US" sz="1300" dirty="0"/>
          </a:p>
          <a:p>
            <a:pPr marL="0" indent="0">
              <a:buNone/>
            </a:pPr>
            <a:r>
              <a:rPr lang="en-US" sz="1300" dirty="0">
                <a:solidFill>
                  <a:srgbClr val="2B3550"/>
                </a:solidFill>
                <a:latin typeface="Calibri" pitchFamily="34" charset="0"/>
                <a:ea typeface="Calibri" pitchFamily="34" charset="-122"/>
                <a:cs typeface="Calibri" pitchFamily="34" charset="-120"/>
              </a:rPr>
              <a:t>data flows through your and your vendors' AI</a:t>
            </a:r>
            <a:endParaRPr lang="en-US" sz="1300" dirty="0"/>
          </a:p>
        </p:txBody>
      </p:sp>
      <p:sp>
        <p:nvSpPr>
          <p:cNvPr id="26" name="Shape 23"/>
          <p:cNvSpPr/>
          <p:nvPr/>
        </p:nvSpPr>
        <p:spPr>
          <a:xfrm>
            <a:off x="4617720" y="2331720"/>
            <a:ext cx="4251960" cy="1234440"/>
          </a:xfrm>
          <a:prstGeom prst="rect">
            <a:avLst/>
          </a:prstGeom>
          <a:solidFill>
            <a:srgbClr val="FDF0EA"/>
          </a:solidFill>
          <a:ln w="12700">
            <a:solidFill>
              <a:srgbClr val="D9480F"/>
            </a:solidFill>
            <a:prstDash val="solid"/>
          </a:ln>
        </p:spPr>
        <p:txBody>
          <a:bodyPr/>
          <a:lstStyle/>
          <a:p>
            <a:endParaRPr lang="en-US"/>
          </a:p>
        </p:txBody>
      </p:sp>
      <p:sp>
        <p:nvSpPr>
          <p:cNvPr id="27" name="Text 24"/>
          <p:cNvSpPr/>
          <p:nvPr/>
        </p:nvSpPr>
        <p:spPr>
          <a:xfrm>
            <a:off x="4754880" y="2331720"/>
            <a:ext cx="4023360" cy="1234440"/>
          </a:xfrm>
          <a:prstGeom prst="rect">
            <a:avLst/>
          </a:prstGeom>
          <a:noFill/>
          <a:ln/>
        </p:spPr>
        <p:txBody>
          <a:bodyPr wrap="square" lIns="0" tIns="0" rIns="0" bIns="0" rtlCol="0" anchor="ctr"/>
          <a:lstStyle/>
          <a:p>
            <a:pPr marL="0" indent="0">
              <a:buNone/>
            </a:pPr>
            <a:r>
              <a:rPr lang="en-US" sz="1600" dirty="0">
                <a:solidFill>
                  <a:srgbClr val="2B3550"/>
                </a:solidFill>
                <a:latin typeface="Calibri" pitchFamily="34" charset="0"/>
                <a:ea typeface="Calibri" pitchFamily="34" charset="-122"/>
                <a:cs typeface="Calibri" pitchFamily="34" charset="-120"/>
              </a:rPr>
              <a:t>The question has shifted from </a:t>
            </a:r>
            <a:r>
              <a:rPr lang="en-US" sz="1600" b="1" dirty="0">
                <a:solidFill>
                  <a:srgbClr val="D9480F"/>
                </a:solidFill>
                <a:latin typeface="Calibri" pitchFamily="34" charset="0"/>
                <a:ea typeface="Calibri" pitchFamily="34" charset="-122"/>
                <a:cs typeface="Calibri" pitchFamily="34" charset="-120"/>
              </a:rPr>
              <a:t>"Should we use AI?" </a:t>
            </a:r>
            <a:r>
              <a:rPr lang="en-US" sz="1600" dirty="0">
                <a:solidFill>
                  <a:srgbClr val="000000"/>
                </a:solidFill>
                <a:latin typeface="Calibri" pitchFamily="34" charset="0"/>
                <a:ea typeface="Calibri" pitchFamily="34" charset="-122"/>
                <a:cs typeface="Calibri" pitchFamily="34" charset="-120"/>
              </a:rPr>
              <a:t>to </a:t>
            </a:r>
            <a:r>
              <a:rPr lang="en-US" sz="1600" b="1" dirty="0">
                <a:solidFill>
                  <a:srgbClr val="D9480F"/>
                </a:solidFill>
                <a:latin typeface="Calibri" pitchFamily="34" charset="0"/>
                <a:ea typeface="Calibri" pitchFamily="34" charset="-122"/>
                <a:cs typeface="Calibri" pitchFamily="34" charset="-120"/>
              </a:rPr>
              <a:t>"Where is it used, and what risks does it create?"</a:t>
            </a:r>
            <a:endParaRPr lang="en-US" sz="1600" dirty="0"/>
          </a:p>
        </p:txBody>
      </p:sp>
      <p:sp>
        <p:nvSpPr>
          <p:cNvPr id="28" name="Shape 25"/>
          <p:cNvSpPr/>
          <p:nvPr/>
        </p:nvSpPr>
        <p:spPr>
          <a:xfrm>
            <a:off x="4617720" y="3703320"/>
            <a:ext cx="4251960" cy="1234440"/>
          </a:xfrm>
          <a:prstGeom prst="rect">
            <a:avLst/>
          </a:prstGeom>
          <a:solidFill>
            <a:srgbClr val="F3F7FB"/>
          </a:solidFill>
          <a:ln w="12700">
            <a:solidFill>
              <a:srgbClr val="6B2FB0"/>
            </a:solidFill>
            <a:prstDash val="solid"/>
          </a:ln>
        </p:spPr>
        <p:txBody>
          <a:bodyPr/>
          <a:lstStyle/>
          <a:p>
            <a:endParaRPr lang="en-US"/>
          </a:p>
        </p:txBody>
      </p:sp>
      <p:sp>
        <p:nvSpPr>
          <p:cNvPr id="29" name="Text 26"/>
          <p:cNvSpPr/>
          <p:nvPr/>
        </p:nvSpPr>
        <p:spPr>
          <a:xfrm>
            <a:off x="4754880" y="3703320"/>
            <a:ext cx="4023360" cy="1234440"/>
          </a:xfrm>
          <a:prstGeom prst="rect">
            <a:avLst/>
          </a:prstGeom>
          <a:noFill/>
          <a:ln/>
        </p:spPr>
        <p:txBody>
          <a:bodyPr wrap="square" lIns="0" tIns="0" rIns="0" bIns="0" rtlCol="0" anchor="ctr"/>
          <a:lstStyle/>
          <a:p>
            <a:pPr marL="0" indent="0">
              <a:buNone/>
            </a:pPr>
            <a:r>
              <a:rPr lang="en-US" sz="1500" b="1" dirty="0">
                <a:solidFill>
                  <a:srgbClr val="14213D"/>
                </a:solidFill>
                <a:latin typeface="Calibri" pitchFamily="34" charset="0"/>
                <a:ea typeface="Calibri" pitchFamily="34" charset="-122"/>
                <a:cs typeface="Calibri" pitchFamily="34" charset="-120"/>
              </a:rPr>
              <a:t>What guardrails stop your AI from harming your environment to reach its goal?</a:t>
            </a:r>
            <a:endParaRPr lang="en-US" sz="1500" dirty="0"/>
          </a:p>
          <a:p>
            <a:pPr marL="0" indent="0">
              <a:buNone/>
            </a:pPr>
            <a:r>
              <a:rPr lang="en-US" sz="1500" i="1" dirty="0">
                <a:solidFill>
                  <a:srgbClr val="6B2FB0"/>
                </a:solidFill>
                <a:latin typeface="Calibri" pitchFamily="34" charset="0"/>
                <a:ea typeface="Calibri" pitchFamily="34" charset="-122"/>
                <a:cs typeface="Calibri" pitchFamily="34" charset="-120"/>
              </a:rPr>
              <a:t>Recall: in tests, models chose blackmail over shutdown.</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RECOMMENDATIONS</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400" b="1" dirty="0">
                <a:solidFill>
                  <a:srgbClr val="14213D"/>
                </a:solidFill>
                <a:latin typeface="Arial Black" pitchFamily="34" charset="0"/>
                <a:ea typeface="Arial Black" pitchFamily="34" charset="-122"/>
                <a:cs typeface="Arial Black" pitchFamily="34" charset="-120"/>
              </a:rPr>
              <a:t>The Defense Playbook</a:t>
            </a:r>
            <a:endParaRPr lang="en-US" sz="2400" dirty="0"/>
          </a:p>
        </p:txBody>
      </p:sp>
      <p:sp>
        <p:nvSpPr>
          <p:cNvPr id="7" name="Shape 4"/>
          <p:cNvSpPr/>
          <p:nvPr/>
        </p:nvSpPr>
        <p:spPr>
          <a:xfrm>
            <a:off x="274320" y="1051560"/>
            <a:ext cx="2834640" cy="438912"/>
          </a:xfrm>
          <a:prstGeom prst="rect">
            <a:avLst/>
          </a:prstGeom>
          <a:solidFill>
            <a:srgbClr val="1F7AC0"/>
          </a:solidFill>
          <a:ln w="12700">
            <a:solidFill>
              <a:srgbClr val="1F7AC0"/>
            </a:solidFill>
            <a:prstDash val="solid"/>
          </a:ln>
        </p:spPr>
        <p:txBody>
          <a:bodyPr/>
          <a:lstStyle/>
          <a:p>
            <a:endParaRPr lang="en-US"/>
          </a:p>
        </p:txBody>
      </p:sp>
      <p:sp>
        <p:nvSpPr>
          <p:cNvPr id="8" name="Text 5"/>
          <p:cNvSpPr/>
          <p:nvPr/>
        </p:nvSpPr>
        <p:spPr>
          <a:xfrm>
            <a:off x="274320" y="1051560"/>
            <a:ext cx="2834640" cy="438912"/>
          </a:xfrm>
          <a:prstGeom prst="rect">
            <a:avLst/>
          </a:prstGeom>
          <a:noFill/>
          <a:ln/>
        </p:spPr>
        <p:txBody>
          <a:bodyPr wrap="square" lIns="0" tIns="0" rIns="0" bIns="0" rtlCol="0" anchor="ctr"/>
          <a:lstStyle/>
          <a:p>
            <a:pPr marL="0" indent="0" algn="ctr">
              <a:buNone/>
            </a:pPr>
            <a:r>
              <a:rPr lang="en-US" sz="1600" b="1" kern="0" spc="400" dirty="0">
                <a:solidFill>
                  <a:srgbClr val="FFFFFF"/>
                </a:solidFill>
                <a:latin typeface="Arial Black" pitchFamily="34" charset="0"/>
                <a:ea typeface="Arial Black" pitchFamily="34" charset="-122"/>
                <a:cs typeface="Arial Black" pitchFamily="34" charset="-120"/>
              </a:rPr>
              <a:t>ASSESS</a:t>
            </a:r>
            <a:endParaRPr lang="en-US" sz="1600" dirty="0"/>
          </a:p>
        </p:txBody>
      </p:sp>
      <p:sp>
        <p:nvSpPr>
          <p:cNvPr id="9" name="Shape 6"/>
          <p:cNvSpPr/>
          <p:nvPr/>
        </p:nvSpPr>
        <p:spPr>
          <a:xfrm>
            <a:off x="274320" y="1490472"/>
            <a:ext cx="2834640" cy="3447288"/>
          </a:xfrm>
          <a:prstGeom prst="rect">
            <a:avLst/>
          </a:prstGeom>
          <a:solidFill>
            <a:srgbClr val="F3F7FB"/>
          </a:solidFill>
          <a:ln w="12700">
            <a:solidFill>
              <a:srgbClr val="1F7AC0"/>
            </a:solidFill>
            <a:prstDash val="solid"/>
          </a:ln>
        </p:spPr>
        <p:txBody>
          <a:bodyPr/>
          <a:lstStyle/>
          <a:p>
            <a:endParaRPr lang="en-US"/>
          </a:p>
        </p:txBody>
      </p:sp>
      <p:sp>
        <p:nvSpPr>
          <p:cNvPr id="10" name="Text 7"/>
          <p:cNvSpPr/>
          <p:nvPr/>
        </p:nvSpPr>
        <p:spPr>
          <a:xfrm>
            <a:off x="411480" y="1627632"/>
            <a:ext cx="2606040" cy="3246120"/>
          </a:xfrm>
          <a:prstGeom prst="rect">
            <a:avLst/>
          </a:prstGeom>
          <a:noFill/>
          <a:ln/>
        </p:spPr>
        <p:txBody>
          <a:bodyPr wrap="square" lIns="0" tIns="0" rIns="0" bIns="0" rtlCol="0" anchor="t"/>
          <a:lstStyle/>
          <a:p>
            <a:pPr marL="0" indent="0">
              <a:buNone/>
            </a:pPr>
            <a:r>
              <a:rPr lang="en-US" sz="1500" b="1" dirty="0">
                <a:solidFill>
                  <a:srgbClr val="1F7AC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Inventory all AI use: yours and your vendors'</a:t>
            </a:r>
            <a:endParaRPr lang="en-US" sz="1500" dirty="0"/>
          </a:p>
          <a:p>
            <a:pPr marL="0" indent="0">
              <a:buNone/>
            </a:pPr>
            <a:r>
              <a:rPr lang="en-US" sz="1500" b="1" dirty="0">
                <a:solidFill>
                  <a:srgbClr val="1F7AC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Demand AI transparency in contracts</a:t>
            </a:r>
            <a:endParaRPr lang="en-US" sz="1500" dirty="0"/>
          </a:p>
          <a:p>
            <a:pPr marL="0" indent="0">
              <a:buNone/>
            </a:pPr>
            <a:r>
              <a:rPr lang="en-US" sz="1500" b="1" dirty="0">
                <a:solidFill>
                  <a:srgbClr val="1F7AC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Evaluate model provenance and training data</a:t>
            </a:r>
            <a:endParaRPr lang="en-US" sz="1500" dirty="0"/>
          </a:p>
          <a:p>
            <a:pPr marL="0" indent="0">
              <a:buNone/>
            </a:pPr>
            <a:r>
              <a:rPr lang="en-US" sz="1500" b="1" dirty="0">
                <a:solidFill>
                  <a:srgbClr val="1F7AC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Add AI risk to vendor questionnaires</a:t>
            </a:r>
            <a:endParaRPr lang="en-US" sz="1500" dirty="0"/>
          </a:p>
          <a:p>
            <a:pPr marL="0" indent="0">
              <a:buNone/>
            </a:pPr>
            <a:r>
              <a:rPr lang="en-US" sz="1500" b="1" dirty="0">
                <a:solidFill>
                  <a:srgbClr val="1F7AC0"/>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Require SBOM + AIBOM from vendors</a:t>
            </a:r>
            <a:endParaRPr lang="en-US" sz="1500" dirty="0"/>
          </a:p>
        </p:txBody>
      </p:sp>
      <p:sp>
        <p:nvSpPr>
          <p:cNvPr id="11" name="Shape 8"/>
          <p:cNvSpPr/>
          <p:nvPr/>
        </p:nvSpPr>
        <p:spPr>
          <a:xfrm>
            <a:off x="3154680" y="1051560"/>
            <a:ext cx="2834640" cy="438912"/>
          </a:xfrm>
          <a:prstGeom prst="rect">
            <a:avLst/>
          </a:prstGeom>
          <a:solidFill>
            <a:srgbClr val="C9620A"/>
          </a:solidFill>
          <a:ln w="12700">
            <a:solidFill>
              <a:srgbClr val="C9620A"/>
            </a:solidFill>
            <a:prstDash val="solid"/>
          </a:ln>
        </p:spPr>
        <p:txBody>
          <a:bodyPr/>
          <a:lstStyle/>
          <a:p>
            <a:endParaRPr lang="en-US"/>
          </a:p>
        </p:txBody>
      </p:sp>
      <p:sp>
        <p:nvSpPr>
          <p:cNvPr id="12" name="Text 9"/>
          <p:cNvSpPr/>
          <p:nvPr/>
        </p:nvSpPr>
        <p:spPr>
          <a:xfrm>
            <a:off x="3154680" y="1051560"/>
            <a:ext cx="2834640" cy="438912"/>
          </a:xfrm>
          <a:prstGeom prst="rect">
            <a:avLst/>
          </a:prstGeom>
          <a:noFill/>
          <a:ln/>
        </p:spPr>
        <p:txBody>
          <a:bodyPr wrap="square" lIns="0" tIns="0" rIns="0" bIns="0" rtlCol="0" anchor="ctr"/>
          <a:lstStyle/>
          <a:p>
            <a:pPr marL="0" indent="0" algn="ctr">
              <a:buNone/>
            </a:pPr>
            <a:r>
              <a:rPr lang="en-US" sz="1600" b="1" kern="0" spc="400" dirty="0">
                <a:solidFill>
                  <a:srgbClr val="FFFFFF"/>
                </a:solidFill>
                <a:latin typeface="Arial Black" pitchFamily="34" charset="0"/>
                <a:ea typeface="Arial Black" pitchFamily="34" charset="-122"/>
                <a:cs typeface="Arial Black" pitchFamily="34" charset="-120"/>
              </a:rPr>
              <a:t>MONITOR</a:t>
            </a:r>
            <a:endParaRPr lang="en-US" sz="1600" dirty="0"/>
          </a:p>
        </p:txBody>
      </p:sp>
      <p:sp>
        <p:nvSpPr>
          <p:cNvPr id="13" name="Shape 10"/>
          <p:cNvSpPr/>
          <p:nvPr/>
        </p:nvSpPr>
        <p:spPr>
          <a:xfrm>
            <a:off x="3154680" y="1490472"/>
            <a:ext cx="2834640" cy="3447288"/>
          </a:xfrm>
          <a:prstGeom prst="rect">
            <a:avLst/>
          </a:prstGeom>
          <a:solidFill>
            <a:srgbClr val="F3F7FB"/>
          </a:solidFill>
          <a:ln w="12700">
            <a:solidFill>
              <a:srgbClr val="C9620A"/>
            </a:solidFill>
            <a:prstDash val="solid"/>
          </a:ln>
        </p:spPr>
        <p:txBody>
          <a:bodyPr/>
          <a:lstStyle/>
          <a:p>
            <a:endParaRPr lang="en-US"/>
          </a:p>
        </p:txBody>
      </p:sp>
      <p:sp>
        <p:nvSpPr>
          <p:cNvPr id="14" name="Text 11"/>
          <p:cNvSpPr/>
          <p:nvPr/>
        </p:nvSpPr>
        <p:spPr>
          <a:xfrm>
            <a:off x="3291840" y="1627632"/>
            <a:ext cx="2606040" cy="3246120"/>
          </a:xfrm>
          <a:prstGeom prst="rect">
            <a:avLst/>
          </a:prstGeom>
          <a:noFill/>
          <a:ln/>
        </p:spPr>
        <p:txBody>
          <a:bodyPr wrap="square" lIns="0" tIns="0" rIns="0" bIns="0" rtlCol="0" anchor="t"/>
          <a:lstStyle/>
          <a:p>
            <a:pPr marL="0" indent="0">
              <a:buNone/>
            </a:pPr>
            <a:r>
              <a:rPr lang="en-US" sz="1500" b="1" dirty="0">
                <a:solidFill>
                  <a:srgbClr val="C9620A"/>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Monitor AI outputs for odd behavior</a:t>
            </a:r>
            <a:endParaRPr lang="en-US" sz="1500" dirty="0"/>
          </a:p>
          <a:p>
            <a:pPr marL="0" indent="0">
              <a:buNone/>
            </a:pPr>
            <a:r>
              <a:rPr lang="en-US" sz="1500" b="1" dirty="0">
                <a:solidFill>
                  <a:srgbClr val="C9620A"/>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Alert on model version changes</a:t>
            </a:r>
            <a:endParaRPr lang="en-US" sz="1500" dirty="0"/>
          </a:p>
          <a:p>
            <a:pPr marL="0" indent="0">
              <a:buNone/>
            </a:pPr>
            <a:r>
              <a:rPr lang="en-US" sz="1500" b="1" dirty="0">
                <a:solidFill>
                  <a:srgbClr val="C9620A"/>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Detect anomalies in AI decisions</a:t>
            </a:r>
            <a:endParaRPr lang="en-US" sz="1500" dirty="0"/>
          </a:p>
          <a:p>
            <a:pPr marL="0" indent="0">
              <a:buNone/>
            </a:pPr>
            <a:r>
              <a:rPr lang="en-US" sz="1500" b="1" dirty="0">
                <a:solidFill>
                  <a:srgbClr val="C9620A"/>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Review vendor AI posture continuously</a:t>
            </a:r>
            <a:endParaRPr lang="en-US" sz="1500" dirty="0"/>
          </a:p>
          <a:p>
            <a:pPr marL="0" indent="0">
              <a:buNone/>
            </a:pPr>
            <a:r>
              <a:rPr lang="en-US" sz="1500" b="1" dirty="0">
                <a:solidFill>
                  <a:srgbClr val="C9620A"/>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Log all AI calls and responses</a:t>
            </a:r>
            <a:endParaRPr lang="en-US" sz="1500" dirty="0"/>
          </a:p>
        </p:txBody>
      </p:sp>
      <p:sp>
        <p:nvSpPr>
          <p:cNvPr id="15" name="Shape 12"/>
          <p:cNvSpPr/>
          <p:nvPr/>
        </p:nvSpPr>
        <p:spPr>
          <a:xfrm>
            <a:off x="6035040" y="1051560"/>
            <a:ext cx="2834640" cy="438912"/>
          </a:xfrm>
          <a:prstGeom prst="rect">
            <a:avLst/>
          </a:prstGeom>
          <a:solidFill>
            <a:srgbClr val="0E8F68"/>
          </a:solidFill>
          <a:ln w="12700">
            <a:solidFill>
              <a:srgbClr val="0E8F68"/>
            </a:solidFill>
            <a:prstDash val="solid"/>
          </a:ln>
        </p:spPr>
        <p:txBody>
          <a:bodyPr/>
          <a:lstStyle/>
          <a:p>
            <a:endParaRPr lang="en-US"/>
          </a:p>
        </p:txBody>
      </p:sp>
      <p:sp>
        <p:nvSpPr>
          <p:cNvPr id="16" name="Text 13"/>
          <p:cNvSpPr/>
          <p:nvPr/>
        </p:nvSpPr>
        <p:spPr>
          <a:xfrm>
            <a:off x="6035040" y="1051560"/>
            <a:ext cx="2834640" cy="438912"/>
          </a:xfrm>
          <a:prstGeom prst="rect">
            <a:avLst/>
          </a:prstGeom>
          <a:noFill/>
          <a:ln/>
        </p:spPr>
        <p:txBody>
          <a:bodyPr wrap="square" lIns="0" tIns="0" rIns="0" bIns="0" rtlCol="0" anchor="ctr"/>
          <a:lstStyle/>
          <a:p>
            <a:pPr marL="0" indent="0" algn="ctr">
              <a:buNone/>
            </a:pPr>
            <a:r>
              <a:rPr lang="en-US" sz="1600" b="1" kern="0" spc="400" dirty="0">
                <a:solidFill>
                  <a:srgbClr val="FFFFFF"/>
                </a:solidFill>
                <a:latin typeface="Arial Black" pitchFamily="34" charset="0"/>
                <a:ea typeface="Arial Black" pitchFamily="34" charset="-122"/>
                <a:cs typeface="Arial Black" pitchFamily="34" charset="-120"/>
              </a:rPr>
              <a:t>HARDEN</a:t>
            </a:r>
            <a:endParaRPr lang="en-US" sz="1600" dirty="0"/>
          </a:p>
        </p:txBody>
      </p:sp>
      <p:sp>
        <p:nvSpPr>
          <p:cNvPr id="17" name="Shape 14"/>
          <p:cNvSpPr/>
          <p:nvPr/>
        </p:nvSpPr>
        <p:spPr>
          <a:xfrm>
            <a:off x="6035040" y="1490472"/>
            <a:ext cx="2834640" cy="3447288"/>
          </a:xfrm>
          <a:prstGeom prst="rect">
            <a:avLst/>
          </a:prstGeom>
          <a:solidFill>
            <a:srgbClr val="F3F7FB"/>
          </a:solidFill>
          <a:ln w="12700">
            <a:solidFill>
              <a:srgbClr val="0E8F68"/>
            </a:solidFill>
            <a:prstDash val="solid"/>
          </a:ln>
        </p:spPr>
        <p:txBody>
          <a:bodyPr/>
          <a:lstStyle/>
          <a:p>
            <a:endParaRPr lang="en-US"/>
          </a:p>
        </p:txBody>
      </p:sp>
      <p:sp>
        <p:nvSpPr>
          <p:cNvPr id="18" name="Text 15"/>
          <p:cNvSpPr/>
          <p:nvPr/>
        </p:nvSpPr>
        <p:spPr>
          <a:xfrm>
            <a:off x="6172200" y="1627632"/>
            <a:ext cx="2606040" cy="3246120"/>
          </a:xfrm>
          <a:prstGeom prst="rect">
            <a:avLst/>
          </a:prstGeom>
          <a:noFill/>
          <a:ln/>
        </p:spPr>
        <p:txBody>
          <a:bodyPr wrap="square" lIns="0" tIns="0" rIns="0" bIns="0" rtlCol="0" anchor="t"/>
          <a:lstStyle/>
          <a:p>
            <a:pPr marL="0" indent="0">
              <a:buNone/>
            </a:pPr>
            <a:r>
              <a:rPr lang="en-US" sz="1500" b="1" dirty="0">
                <a:solidFill>
                  <a:srgbClr val="0E8F68"/>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Zero Trust for all vendor connections</a:t>
            </a:r>
            <a:endParaRPr lang="en-US" sz="1500" dirty="0"/>
          </a:p>
          <a:p>
            <a:pPr marL="0" indent="0">
              <a:buNone/>
            </a:pPr>
            <a:r>
              <a:rPr lang="en-US" sz="1500" b="1" dirty="0">
                <a:solidFill>
                  <a:srgbClr val="0E8F68"/>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Sandbox vendor AI workloads</a:t>
            </a:r>
            <a:endParaRPr lang="en-US" sz="1500" dirty="0"/>
          </a:p>
          <a:p>
            <a:pPr marL="0" indent="0">
              <a:buNone/>
            </a:pPr>
            <a:r>
              <a:rPr lang="en-US" sz="1500" b="1" dirty="0">
                <a:solidFill>
                  <a:srgbClr val="0E8F68"/>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Adversarially test AI integrations</a:t>
            </a:r>
            <a:endParaRPr lang="en-US" sz="1500" dirty="0"/>
          </a:p>
          <a:p>
            <a:pPr marL="0" indent="0">
              <a:buNone/>
            </a:pPr>
            <a:r>
              <a:rPr lang="en-US" sz="1500" b="1" dirty="0">
                <a:solidFill>
                  <a:srgbClr val="0E8F68"/>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AI-specific incident response playbooks</a:t>
            </a:r>
            <a:endParaRPr lang="en-US" sz="1500" dirty="0"/>
          </a:p>
          <a:p>
            <a:pPr marL="0" indent="0">
              <a:buNone/>
            </a:pPr>
            <a:r>
              <a:rPr lang="en-US" sz="1500" b="1" dirty="0">
                <a:solidFill>
                  <a:srgbClr val="0E8F68"/>
                </a:solidFill>
                <a:latin typeface="Calibri" pitchFamily="34" charset="0"/>
                <a:ea typeface="Calibri" pitchFamily="34" charset="-122"/>
                <a:cs typeface="Calibri" pitchFamily="34" charset="-120"/>
              </a:rPr>
              <a:t>✓  </a:t>
            </a:r>
            <a:r>
              <a:rPr lang="en-US" sz="1500" dirty="0">
                <a:solidFill>
                  <a:srgbClr val="2B3550"/>
                </a:solidFill>
                <a:latin typeface="Calibri" pitchFamily="34" charset="0"/>
                <a:ea typeface="Calibri" pitchFamily="34" charset="-122"/>
                <a:cs typeface="Calibri" pitchFamily="34" charset="-120"/>
              </a:rPr>
              <a:t>Align to NIST AI RMF 1.0</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Text 2"/>
          <p:cNvSpPr/>
          <p:nvPr/>
        </p:nvSpPr>
        <p:spPr>
          <a:xfrm>
            <a:off x="274320" y="118872"/>
            <a:ext cx="7040880" cy="274320"/>
          </a:xfrm>
          <a:prstGeom prst="rect">
            <a:avLst/>
          </a:prstGeom>
          <a:noFill/>
          <a:ln/>
        </p:spPr>
        <p:txBody>
          <a:bodyPr wrap="square" lIns="0" tIns="0" rIns="0" bIns="0" rtlCol="0" anchor="ctr"/>
          <a:lstStyle/>
          <a:p>
            <a:pPr marL="0" indent="0">
              <a:buNone/>
            </a:pPr>
            <a:r>
              <a:rPr lang="en-US" sz="1200" b="1" kern="0" spc="200" dirty="0">
                <a:solidFill>
                  <a:srgbClr val="1F7AC0"/>
                </a:solidFill>
                <a:latin typeface="Calibri" pitchFamily="34" charset="0"/>
                <a:ea typeface="Calibri" pitchFamily="34" charset="-122"/>
                <a:cs typeface="Calibri" pitchFamily="34" charset="-120"/>
              </a:rPr>
              <a:t>RECOMMENDATIONS</a:t>
            </a:r>
            <a:endParaRPr lang="en-US" sz="1200" dirty="0"/>
          </a:p>
        </p:txBody>
      </p:sp>
      <p:sp>
        <p:nvSpPr>
          <p:cNvPr id="6" name="Text 3"/>
          <p:cNvSpPr/>
          <p:nvPr/>
        </p:nvSpPr>
        <p:spPr>
          <a:xfrm>
            <a:off x="274320" y="438912"/>
            <a:ext cx="8595360" cy="548640"/>
          </a:xfrm>
          <a:prstGeom prst="rect">
            <a:avLst/>
          </a:prstGeom>
          <a:noFill/>
          <a:ln/>
        </p:spPr>
        <p:txBody>
          <a:bodyPr wrap="square" lIns="0" tIns="0" rIns="0" bIns="0" rtlCol="0" anchor="ctr"/>
          <a:lstStyle/>
          <a:p>
            <a:pPr marL="0" indent="0">
              <a:buNone/>
            </a:pPr>
            <a:r>
              <a:rPr lang="en-US" sz="2200" b="1" dirty="0">
                <a:solidFill>
                  <a:srgbClr val="14213D"/>
                </a:solidFill>
                <a:latin typeface="Arial Black" pitchFamily="34" charset="0"/>
                <a:ea typeface="Arial Black" pitchFamily="34" charset="-122"/>
                <a:cs typeface="Arial Black" pitchFamily="34" charset="-120"/>
              </a:rPr>
              <a:t>5 Questions Every CISO Must Ask Their Vendors</a:t>
            </a:r>
            <a:endParaRPr lang="en-US" sz="2200" dirty="0"/>
          </a:p>
        </p:txBody>
      </p:sp>
      <p:sp>
        <p:nvSpPr>
          <p:cNvPr id="7" name="Shape 4"/>
          <p:cNvSpPr/>
          <p:nvPr/>
        </p:nvSpPr>
        <p:spPr>
          <a:xfrm>
            <a:off x="274320" y="1051560"/>
            <a:ext cx="8595360" cy="694944"/>
          </a:xfrm>
          <a:prstGeom prst="rect">
            <a:avLst/>
          </a:prstGeom>
          <a:solidFill>
            <a:srgbClr val="F3F7FB"/>
          </a:solidFill>
          <a:ln w="12700">
            <a:solidFill>
              <a:srgbClr val="1F7AC0"/>
            </a:solidFill>
            <a:prstDash val="solid"/>
          </a:ln>
        </p:spPr>
        <p:txBody>
          <a:bodyPr/>
          <a:lstStyle/>
          <a:p>
            <a:endParaRPr lang="en-US"/>
          </a:p>
        </p:txBody>
      </p:sp>
      <p:sp>
        <p:nvSpPr>
          <p:cNvPr id="8" name="Shape 5"/>
          <p:cNvSpPr/>
          <p:nvPr/>
        </p:nvSpPr>
        <p:spPr>
          <a:xfrm>
            <a:off x="274320" y="1051560"/>
            <a:ext cx="594360" cy="694944"/>
          </a:xfrm>
          <a:prstGeom prst="rect">
            <a:avLst/>
          </a:prstGeom>
          <a:solidFill>
            <a:srgbClr val="1F7AC0"/>
          </a:solidFill>
          <a:ln w="12700">
            <a:solidFill>
              <a:srgbClr val="1F7AC0"/>
            </a:solidFill>
            <a:prstDash val="solid"/>
          </a:ln>
        </p:spPr>
        <p:txBody>
          <a:bodyPr/>
          <a:lstStyle/>
          <a:p>
            <a:endParaRPr lang="en-US"/>
          </a:p>
        </p:txBody>
      </p:sp>
      <p:sp>
        <p:nvSpPr>
          <p:cNvPr id="9" name="Text 6"/>
          <p:cNvSpPr/>
          <p:nvPr/>
        </p:nvSpPr>
        <p:spPr>
          <a:xfrm>
            <a:off x="274320" y="1051560"/>
            <a:ext cx="594360" cy="694944"/>
          </a:xfrm>
          <a:prstGeom prst="rect">
            <a:avLst/>
          </a:prstGeom>
          <a:noFill/>
          <a:ln/>
        </p:spPr>
        <p:txBody>
          <a:bodyPr wrap="square" lIns="0" tIns="0" rIns="0" bIns="0" rtlCol="0" anchor="ctr"/>
          <a:lstStyle/>
          <a:p>
            <a:pPr marL="0" indent="0" algn="ctr">
              <a:buNone/>
            </a:pPr>
            <a:r>
              <a:rPr lang="en-US" sz="1500" b="1" dirty="0">
                <a:solidFill>
                  <a:srgbClr val="FFFFFF"/>
                </a:solidFill>
                <a:latin typeface="Arial Black" pitchFamily="34" charset="0"/>
                <a:ea typeface="Arial Black" pitchFamily="34" charset="-122"/>
                <a:cs typeface="Arial Black" pitchFamily="34" charset="-120"/>
              </a:rPr>
              <a:t>Q1</a:t>
            </a:r>
            <a:endParaRPr lang="en-US" sz="1500" dirty="0"/>
          </a:p>
        </p:txBody>
      </p:sp>
      <p:sp>
        <p:nvSpPr>
          <p:cNvPr id="10" name="Text 7"/>
          <p:cNvSpPr/>
          <p:nvPr/>
        </p:nvSpPr>
        <p:spPr>
          <a:xfrm>
            <a:off x="1005840" y="1051560"/>
            <a:ext cx="7772400" cy="694944"/>
          </a:xfrm>
          <a:prstGeom prst="rect">
            <a:avLst/>
          </a:prstGeom>
          <a:noFill/>
          <a:ln/>
        </p:spPr>
        <p:txBody>
          <a:bodyPr wrap="square" lIns="0" tIns="0" rIns="0" bIns="0" rtlCol="0" anchor="ctr"/>
          <a:lstStyle/>
          <a:p>
            <a:pPr marL="0" indent="0">
              <a:buNone/>
            </a:pPr>
            <a:r>
              <a:rPr lang="en-US" sz="1600" dirty="0">
                <a:solidFill>
                  <a:srgbClr val="2B3550"/>
                </a:solidFill>
                <a:latin typeface="Calibri" pitchFamily="34" charset="0"/>
                <a:ea typeface="Calibri" pitchFamily="34" charset="-122"/>
                <a:cs typeface="Calibri" pitchFamily="34" charset="-120"/>
              </a:rPr>
              <a:t>Do you use AI or ML in any product, platform or operation that touches our data or systems?</a:t>
            </a:r>
            <a:endParaRPr lang="en-US" sz="1600" dirty="0"/>
          </a:p>
        </p:txBody>
      </p:sp>
      <p:sp>
        <p:nvSpPr>
          <p:cNvPr id="11" name="Shape 8"/>
          <p:cNvSpPr/>
          <p:nvPr/>
        </p:nvSpPr>
        <p:spPr>
          <a:xfrm>
            <a:off x="274320" y="1837944"/>
            <a:ext cx="8595360" cy="694944"/>
          </a:xfrm>
          <a:prstGeom prst="rect">
            <a:avLst/>
          </a:prstGeom>
          <a:solidFill>
            <a:srgbClr val="F3F7FB"/>
          </a:solidFill>
          <a:ln w="12700">
            <a:solidFill>
              <a:srgbClr val="6B2FB0"/>
            </a:solidFill>
            <a:prstDash val="solid"/>
          </a:ln>
        </p:spPr>
        <p:txBody>
          <a:bodyPr/>
          <a:lstStyle/>
          <a:p>
            <a:endParaRPr lang="en-US"/>
          </a:p>
        </p:txBody>
      </p:sp>
      <p:sp>
        <p:nvSpPr>
          <p:cNvPr id="12" name="Shape 9"/>
          <p:cNvSpPr/>
          <p:nvPr/>
        </p:nvSpPr>
        <p:spPr>
          <a:xfrm>
            <a:off x="274320" y="1837944"/>
            <a:ext cx="594360" cy="694944"/>
          </a:xfrm>
          <a:prstGeom prst="rect">
            <a:avLst/>
          </a:prstGeom>
          <a:solidFill>
            <a:srgbClr val="6B2FB0"/>
          </a:solidFill>
          <a:ln w="12700">
            <a:solidFill>
              <a:srgbClr val="6B2FB0"/>
            </a:solidFill>
            <a:prstDash val="solid"/>
          </a:ln>
        </p:spPr>
        <p:txBody>
          <a:bodyPr/>
          <a:lstStyle/>
          <a:p>
            <a:endParaRPr lang="en-US"/>
          </a:p>
        </p:txBody>
      </p:sp>
      <p:sp>
        <p:nvSpPr>
          <p:cNvPr id="13" name="Text 10"/>
          <p:cNvSpPr/>
          <p:nvPr/>
        </p:nvSpPr>
        <p:spPr>
          <a:xfrm>
            <a:off x="274320" y="1837944"/>
            <a:ext cx="594360" cy="694944"/>
          </a:xfrm>
          <a:prstGeom prst="rect">
            <a:avLst/>
          </a:prstGeom>
          <a:noFill/>
          <a:ln/>
        </p:spPr>
        <p:txBody>
          <a:bodyPr wrap="square" lIns="0" tIns="0" rIns="0" bIns="0" rtlCol="0" anchor="ctr"/>
          <a:lstStyle/>
          <a:p>
            <a:pPr marL="0" indent="0" algn="ctr">
              <a:buNone/>
            </a:pPr>
            <a:r>
              <a:rPr lang="en-US" sz="1500" b="1" dirty="0">
                <a:solidFill>
                  <a:srgbClr val="FFFFFF"/>
                </a:solidFill>
                <a:latin typeface="Arial Black" pitchFamily="34" charset="0"/>
                <a:ea typeface="Arial Black" pitchFamily="34" charset="-122"/>
                <a:cs typeface="Arial Black" pitchFamily="34" charset="-120"/>
              </a:rPr>
              <a:t>Q2</a:t>
            </a:r>
            <a:endParaRPr lang="en-US" sz="1500" dirty="0"/>
          </a:p>
        </p:txBody>
      </p:sp>
      <p:sp>
        <p:nvSpPr>
          <p:cNvPr id="14" name="Text 11"/>
          <p:cNvSpPr/>
          <p:nvPr/>
        </p:nvSpPr>
        <p:spPr>
          <a:xfrm>
            <a:off x="1005840" y="1837944"/>
            <a:ext cx="7772400" cy="694944"/>
          </a:xfrm>
          <a:prstGeom prst="rect">
            <a:avLst/>
          </a:prstGeom>
          <a:noFill/>
          <a:ln/>
        </p:spPr>
        <p:txBody>
          <a:bodyPr wrap="square" lIns="0" tIns="0" rIns="0" bIns="0" rtlCol="0" anchor="ctr"/>
          <a:lstStyle/>
          <a:p>
            <a:pPr marL="0" indent="0">
              <a:buNone/>
            </a:pPr>
            <a:r>
              <a:rPr lang="en-US" sz="1600" dirty="0">
                <a:solidFill>
                  <a:srgbClr val="2B3550"/>
                </a:solidFill>
                <a:latin typeface="Calibri" pitchFamily="34" charset="0"/>
                <a:ea typeface="Calibri" pitchFamily="34" charset="-122"/>
                <a:cs typeface="Calibri" pitchFamily="34" charset="-120"/>
              </a:rPr>
              <a:t>Can you provide an AI Bill of Materials (AIBOM): model origin, version, training data?</a:t>
            </a:r>
            <a:endParaRPr lang="en-US" sz="1600" dirty="0"/>
          </a:p>
        </p:txBody>
      </p:sp>
      <p:sp>
        <p:nvSpPr>
          <p:cNvPr id="15" name="Shape 12"/>
          <p:cNvSpPr/>
          <p:nvPr/>
        </p:nvSpPr>
        <p:spPr>
          <a:xfrm>
            <a:off x="274320" y="2624328"/>
            <a:ext cx="8595360" cy="694944"/>
          </a:xfrm>
          <a:prstGeom prst="rect">
            <a:avLst/>
          </a:prstGeom>
          <a:solidFill>
            <a:srgbClr val="F3F7FB"/>
          </a:solidFill>
          <a:ln w="12700">
            <a:solidFill>
              <a:srgbClr val="1F7AC0"/>
            </a:solidFill>
            <a:prstDash val="solid"/>
          </a:ln>
        </p:spPr>
        <p:txBody>
          <a:bodyPr/>
          <a:lstStyle/>
          <a:p>
            <a:endParaRPr lang="en-US"/>
          </a:p>
        </p:txBody>
      </p:sp>
      <p:sp>
        <p:nvSpPr>
          <p:cNvPr id="16" name="Shape 13"/>
          <p:cNvSpPr/>
          <p:nvPr/>
        </p:nvSpPr>
        <p:spPr>
          <a:xfrm>
            <a:off x="274320" y="2624328"/>
            <a:ext cx="594360" cy="694944"/>
          </a:xfrm>
          <a:prstGeom prst="rect">
            <a:avLst/>
          </a:prstGeom>
          <a:solidFill>
            <a:srgbClr val="1F7AC0"/>
          </a:solidFill>
          <a:ln w="12700">
            <a:solidFill>
              <a:srgbClr val="1F7AC0"/>
            </a:solidFill>
            <a:prstDash val="solid"/>
          </a:ln>
        </p:spPr>
        <p:txBody>
          <a:bodyPr/>
          <a:lstStyle/>
          <a:p>
            <a:endParaRPr lang="en-US"/>
          </a:p>
        </p:txBody>
      </p:sp>
      <p:sp>
        <p:nvSpPr>
          <p:cNvPr id="17" name="Text 14"/>
          <p:cNvSpPr/>
          <p:nvPr/>
        </p:nvSpPr>
        <p:spPr>
          <a:xfrm>
            <a:off x="274320" y="2624328"/>
            <a:ext cx="594360" cy="694944"/>
          </a:xfrm>
          <a:prstGeom prst="rect">
            <a:avLst/>
          </a:prstGeom>
          <a:noFill/>
          <a:ln/>
        </p:spPr>
        <p:txBody>
          <a:bodyPr wrap="square" lIns="0" tIns="0" rIns="0" bIns="0" rtlCol="0" anchor="ctr"/>
          <a:lstStyle/>
          <a:p>
            <a:pPr marL="0" indent="0" algn="ctr">
              <a:buNone/>
            </a:pPr>
            <a:r>
              <a:rPr lang="en-US" sz="1500" b="1" dirty="0">
                <a:solidFill>
                  <a:srgbClr val="FFFFFF"/>
                </a:solidFill>
                <a:latin typeface="Arial Black" pitchFamily="34" charset="0"/>
                <a:ea typeface="Arial Black" pitchFamily="34" charset="-122"/>
                <a:cs typeface="Arial Black" pitchFamily="34" charset="-120"/>
              </a:rPr>
              <a:t>Q3</a:t>
            </a:r>
            <a:endParaRPr lang="en-US" sz="1500" dirty="0"/>
          </a:p>
        </p:txBody>
      </p:sp>
      <p:sp>
        <p:nvSpPr>
          <p:cNvPr id="18" name="Text 15"/>
          <p:cNvSpPr/>
          <p:nvPr/>
        </p:nvSpPr>
        <p:spPr>
          <a:xfrm>
            <a:off x="1005840" y="2624328"/>
            <a:ext cx="7772400" cy="694944"/>
          </a:xfrm>
          <a:prstGeom prst="rect">
            <a:avLst/>
          </a:prstGeom>
          <a:noFill/>
          <a:ln/>
        </p:spPr>
        <p:txBody>
          <a:bodyPr wrap="square" lIns="0" tIns="0" rIns="0" bIns="0" rtlCol="0" anchor="ctr"/>
          <a:lstStyle/>
          <a:p>
            <a:pPr marL="0" indent="0">
              <a:buNone/>
            </a:pPr>
            <a:r>
              <a:rPr lang="en-US" sz="1600" dirty="0">
                <a:solidFill>
                  <a:srgbClr val="2B3550"/>
                </a:solidFill>
                <a:latin typeface="Calibri" pitchFamily="34" charset="0"/>
                <a:ea typeface="Calibri" pitchFamily="34" charset="-122"/>
                <a:cs typeface="Calibri" pitchFamily="34" charset="-120"/>
              </a:rPr>
              <a:t>How do you detect and respond to adversarial attacks or model drift?</a:t>
            </a:r>
            <a:endParaRPr lang="en-US" sz="1600" dirty="0"/>
          </a:p>
        </p:txBody>
      </p:sp>
      <p:sp>
        <p:nvSpPr>
          <p:cNvPr id="19" name="Shape 16"/>
          <p:cNvSpPr/>
          <p:nvPr/>
        </p:nvSpPr>
        <p:spPr>
          <a:xfrm>
            <a:off x="274320" y="3410712"/>
            <a:ext cx="8595360" cy="694944"/>
          </a:xfrm>
          <a:prstGeom prst="rect">
            <a:avLst/>
          </a:prstGeom>
          <a:solidFill>
            <a:srgbClr val="F3F7FB"/>
          </a:solidFill>
          <a:ln w="12700">
            <a:solidFill>
              <a:srgbClr val="6B2FB0"/>
            </a:solidFill>
            <a:prstDash val="solid"/>
          </a:ln>
        </p:spPr>
        <p:txBody>
          <a:bodyPr/>
          <a:lstStyle/>
          <a:p>
            <a:endParaRPr lang="en-US"/>
          </a:p>
        </p:txBody>
      </p:sp>
      <p:sp>
        <p:nvSpPr>
          <p:cNvPr id="20" name="Shape 17"/>
          <p:cNvSpPr/>
          <p:nvPr/>
        </p:nvSpPr>
        <p:spPr>
          <a:xfrm>
            <a:off x="274320" y="3410712"/>
            <a:ext cx="594360" cy="694944"/>
          </a:xfrm>
          <a:prstGeom prst="rect">
            <a:avLst/>
          </a:prstGeom>
          <a:solidFill>
            <a:srgbClr val="6B2FB0"/>
          </a:solidFill>
          <a:ln w="12700">
            <a:solidFill>
              <a:srgbClr val="6B2FB0"/>
            </a:solidFill>
            <a:prstDash val="solid"/>
          </a:ln>
        </p:spPr>
        <p:txBody>
          <a:bodyPr/>
          <a:lstStyle/>
          <a:p>
            <a:endParaRPr lang="en-US"/>
          </a:p>
        </p:txBody>
      </p:sp>
      <p:sp>
        <p:nvSpPr>
          <p:cNvPr id="21" name="Text 18"/>
          <p:cNvSpPr/>
          <p:nvPr/>
        </p:nvSpPr>
        <p:spPr>
          <a:xfrm>
            <a:off x="274320" y="3410712"/>
            <a:ext cx="594360" cy="694944"/>
          </a:xfrm>
          <a:prstGeom prst="rect">
            <a:avLst/>
          </a:prstGeom>
          <a:noFill/>
          <a:ln/>
        </p:spPr>
        <p:txBody>
          <a:bodyPr wrap="square" lIns="0" tIns="0" rIns="0" bIns="0" rtlCol="0" anchor="ctr"/>
          <a:lstStyle/>
          <a:p>
            <a:pPr marL="0" indent="0" algn="ctr">
              <a:buNone/>
            </a:pPr>
            <a:r>
              <a:rPr lang="en-US" sz="1500" b="1" dirty="0">
                <a:solidFill>
                  <a:srgbClr val="FFFFFF"/>
                </a:solidFill>
                <a:latin typeface="Arial Black" pitchFamily="34" charset="0"/>
                <a:ea typeface="Arial Black" pitchFamily="34" charset="-122"/>
                <a:cs typeface="Arial Black" pitchFamily="34" charset="-120"/>
              </a:rPr>
              <a:t>Q4</a:t>
            </a:r>
            <a:endParaRPr lang="en-US" sz="1500" dirty="0"/>
          </a:p>
        </p:txBody>
      </p:sp>
      <p:sp>
        <p:nvSpPr>
          <p:cNvPr id="22" name="Text 19"/>
          <p:cNvSpPr/>
          <p:nvPr/>
        </p:nvSpPr>
        <p:spPr>
          <a:xfrm>
            <a:off x="1005840" y="3410712"/>
            <a:ext cx="7772400" cy="694944"/>
          </a:xfrm>
          <a:prstGeom prst="rect">
            <a:avLst/>
          </a:prstGeom>
          <a:noFill/>
          <a:ln/>
        </p:spPr>
        <p:txBody>
          <a:bodyPr wrap="square" lIns="0" tIns="0" rIns="0" bIns="0" rtlCol="0" anchor="ctr"/>
          <a:lstStyle/>
          <a:p>
            <a:pPr marL="0" indent="0">
              <a:buNone/>
            </a:pPr>
            <a:r>
              <a:rPr lang="en-US" sz="1600" dirty="0">
                <a:solidFill>
                  <a:srgbClr val="2B3550"/>
                </a:solidFill>
                <a:latin typeface="Calibri" pitchFamily="34" charset="0"/>
                <a:ea typeface="Calibri" pitchFamily="34" charset="-122"/>
                <a:cs typeface="Calibri" pitchFamily="34" charset="-120"/>
              </a:rPr>
              <a:t>Do your AI systems send our data to third-party AI services? Which ones, and how is it protected?</a:t>
            </a:r>
            <a:endParaRPr lang="en-US" sz="1600" dirty="0"/>
          </a:p>
        </p:txBody>
      </p:sp>
      <p:sp>
        <p:nvSpPr>
          <p:cNvPr id="23" name="Shape 20"/>
          <p:cNvSpPr/>
          <p:nvPr/>
        </p:nvSpPr>
        <p:spPr>
          <a:xfrm>
            <a:off x="274320" y="4197096"/>
            <a:ext cx="8595360" cy="694944"/>
          </a:xfrm>
          <a:prstGeom prst="rect">
            <a:avLst/>
          </a:prstGeom>
          <a:solidFill>
            <a:srgbClr val="F3F7FB"/>
          </a:solidFill>
          <a:ln w="12700">
            <a:solidFill>
              <a:srgbClr val="1F7AC0"/>
            </a:solidFill>
            <a:prstDash val="solid"/>
          </a:ln>
        </p:spPr>
        <p:txBody>
          <a:bodyPr/>
          <a:lstStyle/>
          <a:p>
            <a:endParaRPr lang="en-US"/>
          </a:p>
        </p:txBody>
      </p:sp>
      <p:sp>
        <p:nvSpPr>
          <p:cNvPr id="24" name="Shape 21"/>
          <p:cNvSpPr/>
          <p:nvPr/>
        </p:nvSpPr>
        <p:spPr>
          <a:xfrm>
            <a:off x="274320" y="4197096"/>
            <a:ext cx="594360" cy="694944"/>
          </a:xfrm>
          <a:prstGeom prst="rect">
            <a:avLst/>
          </a:prstGeom>
          <a:solidFill>
            <a:srgbClr val="1F7AC0"/>
          </a:solidFill>
          <a:ln w="12700">
            <a:solidFill>
              <a:srgbClr val="1F7AC0"/>
            </a:solidFill>
            <a:prstDash val="solid"/>
          </a:ln>
        </p:spPr>
        <p:txBody>
          <a:bodyPr/>
          <a:lstStyle/>
          <a:p>
            <a:endParaRPr lang="en-US"/>
          </a:p>
        </p:txBody>
      </p:sp>
      <p:sp>
        <p:nvSpPr>
          <p:cNvPr id="25" name="Text 22"/>
          <p:cNvSpPr/>
          <p:nvPr/>
        </p:nvSpPr>
        <p:spPr>
          <a:xfrm>
            <a:off x="274320" y="4197096"/>
            <a:ext cx="594360" cy="694944"/>
          </a:xfrm>
          <a:prstGeom prst="rect">
            <a:avLst/>
          </a:prstGeom>
          <a:noFill/>
          <a:ln/>
        </p:spPr>
        <p:txBody>
          <a:bodyPr wrap="square" lIns="0" tIns="0" rIns="0" bIns="0" rtlCol="0" anchor="ctr"/>
          <a:lstStyle/>
          <a:p>
            <a:pPr marL="0" indent="0" algn="ctr">
              <a:buNone/>
            </a:pPr>
            <a:r>
              <a:rPr lang="en-US" sz="1500" b="1" dirty="0">
                <a:solidFill>
                  <a:srgbClr val="FFFFFF"/>
                </a:solidFill>
                <a:latin typeface="Arial Black" pitchFamily="34" charset="0"/>
                <a:ea typeface="Arial Black" pitchFamily="34" charset="-122"/>
                <a:cs typeface="Arial Black" pitchFamily="34" charset="-120"/>
              </a:rPr>
              <a:t>Q5</a:t>
            </a:r>
            <a:endParaRPr lang="en-US" sz="1500" dirty="0"/>
          </a:p>
        </p:txBody>
      </p:sp>
      <p:sp>
        <p:nvSpPr>
          <p:cNvPr id="26" name="Text 23"/>
          <p:cNvSpPr/>
          <p:nvPr/>
        </p:nvSpPr>
        <p:spPr>
          <a:xfrm>
            <a:off x="1005840" y="4197096"/>
            <a:ext cx="7772400" cy="694944"/>
          </a:xfrm>
          <a:prstGeom prst="rect">
            <a:avLst/>
          </a:prstGeom>
          <a:noFill/>
          <a:ln/>
        </p:spPr>
        <p:txBody>
          <a:bodyPr wrap="square" lIns="0" tIns="0" rIns="0" bIns="0" rtlCol="0" anchor="ctr"/>
          <a:lstStyle/>
          <a:p>
            <a:pPr marL="0" indent="0">
              <a:buNone/>
            </a:pPr>
            <a:r>
              <a:rPr lang="en-US" sz="1600" dirty="0">
                <a:solidFill>
                  <a:srgbClr val="2B3550"/>
                </a:solidFill>
                <a:latin typeface="Calibri" pitchFamily="34" charset="0"/>
                <a:ea typeface="Calibri" pitchFamily="34" charset="-122"/>
                <a:cs typeface="Calibri" pitchFamily="34" charset="-120"/>
              </a:rPr>
              <a:t>What is your incident response plan for AI-related security failures?</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1F7AC0"/>
          </a:solidFill>
          <a:ln w="12700">
            <a:solidFill>
              <a:srgbClr val="1F7AC0"/>
            </a:solidFill>
            <a:prstDash val="solid"/>
          </a:ln>
        </p:spPr>
        <p:txBody>
          <a:bodyPr/>
          <a:lstStyle/>
          <a:p>
            <a:endParaRPr lang="en-US"/>
          </a:p>
        </p:txBody>
      </p:sp>
      <p:sp>
        <p:nvSpPr>
          <p:cNvPr id="3" name="Shape 1"/>
          <p:cNvSpPr/>
          <p:nvPr/>
        </p:nvSpPr>
        <p:spPr>
          <a:xfrm>
            <a:off x="0" y="5070348"/>
            <a:ext cx="9144000" cy="73152"/>
          </a:xfrm>
          <a:prstGeom prst="rect">
            <a:avLst/>
          </a:prstGeom>
          <a:solidFill>
            <a:srgbClr val="D9480F"/>
          </a:solidFill>
          <a:ln w="12700">
            <a:solidFill>
              <a:srgbClr val="D9480F"/>
            </a:solidFill>
            <a:prstDash val="solid"/>
          </a:ln>
        </p:spPr>
        <p:txBody>
          <a:bodyPr/>
          <a:lstStyle/>
          <a:p>
            <a:endParaRPr lang="en-US"/>
          </a:p>
        </p:txBody>
      </p:sp>
      <p:pic>
        <p:nvPicPr>
          <p:cNvPr id="4" name="Image 0"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5" name="Shape 2"/>
          <p:cNvSpPr/>
          <p:nvPr/>
        </p:nvSpPr>
        <p:spPr>
          <a:xfrm>
            <a:off x="0" y="73152"/>
            <a:ext cx="4389120" cy="4997196"/>
          </a:xfrm>
          <a:prstGeom prst="rect">
            <a:avLst/>
          </a:prstGeom>
          <a:solidFill>
            <a:srgbClr val="EAF2FA"/>
          </a:solidFill>
          <a:ln w="12700">
            <a:solidFill>
              <a:srgbClr val="EAF2FA"/>
            </a:solidFill>
            <a:prstDash val="solid"/>
          </a:ln>
        </p:spPr>
        <p:txBody>
          <a:bodyPr/>
          <a:lstStyle/>
          <a:p>
            <a:endParaRPr lang="en-US"/>
          </a:p>
        </p:txBody>
      </p:sp>
      <p:sp>
        <p:nvSpPr>
          <p:cNvPr id="6" name="Shape 3"/>
          <p:cNvSpPr/>
          <p:nvPr/>
        </p:nvSpPr>
        <p:spPr>
          <a:xfrm>
            <a:off x="4389120" y="73152"/>
            <a:ext cx="4754880" cy="4997196"/>
          </a:xfrm>
          <a:prstGeom prst="rect">
            <a:avLst/>
          </a:prstGeom>
          <a:solidFill>
            <a:srgbClr val="F3F7FB"/>
          </a:solidFill>
          <a:ln w="12700">
            <a:solidFill>
              <a:srgbClr val="F3F7FB"/>
            </a:solidFill>
            <a:prstDash val="solid"/>
          </a:ln>
        </p:spPr>
        <p:txBody>
          <a:bodyPr/>
          <a:lstStyle/>
          <a:p>
            <a:endParaRPr lang="en-US"/>
          </a:p>
        </p:txBody>
      </p:sp>
      <p:pic>
        <p:nvPicPr>
          <p:cNvPr id="7" name="Image 1" descr="Secured IT Solutions logo"/>
          <p:cNvPicPr>
            <a:picLocks noChangeAspect="1"/>
          </p:cNvPicPr>
          <p:nvPr/>
        </p:nvPicPr>
        <p:blipFill>
          <a:blip r:embed="rId3"/>
          <a:stretch>
            <a:fillRect/>
          </a:stretch>
        </p:blipFill>
        <p:spPr>
          <a:xfrm>
            <a:off x="7498080" y="146304"/>
            <a:ext cx="1371600" cy="347472"/>
          </a:xfrm>
          <a:prstGeom prst="rect">
            <a:avLst/>
          </a:prstGeom>
        </p:spPr>
      </p:pic>
      <p:sp>
        <p:nvSpPr>
          <p:cNvPr id="8" name="Text 4"/>
          <p:cNvSpPr/>
          <p:nvPr/>
        </p:nvSpPr>
        <p:spPr>
          <a:xfrm>
            <a:off x="457200" y="274320"/>
            <a:ext cx="3657600" cy="274320"/>
          </a:xfrm>
          <a:prstGeom prst="rect">
            <a:avLst/>
          </a:prstGeom>
          <a:noFill/>
          <a:ln/>
        </p:spPr>
        <p:txBody>
          <a:bodyPr wrap="square" lIns="0" tIns="0" rIns="0" bIns="0" rtlCol="0" anchor="ctr"/>
          <a:lstStyle/>
          <a:p>
            <a:pPr marL="0" indent="0">
              <a:buNone/>
            </a:pPr>
            <a:r>
              <a:rPr lang="en-US" sz="1200" b="1" kern="0" spc="300" dirty="0">
                <a:solidFill>
                  <a:srgbClr val="1F7AC0"/>
                </a:solidFill>
                <a:latin typeface="Calibri" pitchFamily="34" charset="0"/>
                <a:ea typeface="Calibri" pitchFamily="34" charset="-122"/>
                <a:cs typeface="Calibri" pitchFamily="34" charset="-120"/>
              </a:rPr>
              <a:t>THE BOTTOM LINE</a:t>
            </a:r>
            <a:endParaRPr lang="en-US" sz="1200" dirty="0"/>
          </a:p>
        </p:txBody>
      </p:sp>
      <p:sp>
        <p:nvSpPr>
          <p:cNvPr id="9" name="Text 5"/>
          <p:cNvSpPr/>
          <p:nvPr/>
        </p:nvSpPr>
        <p:spPr>
          <a:xfrm>
            <a:off x="457200" y="685800"/>
            <a:ext cx="3749040" cy="1645920"/>
          </a:xfrm>
          <a:prstGeom prst="rect">
            <a:avLst/>
          </a:prstGeom>
          <a:noFill/>
          <a:ln/>
        </p:spPr>
        <p:txBody>
          <a:bodyPr wrap="square" lIns="0" tIns="0" rIns="0" bIns="0" rtlCol="0" anchor="t"/>
          <a:lstStyle/>
          <a:p>
            <a:pPr marL="0" indent="0">
              <a:buNone/>
            </a:pPr>
            <a:r>
              <a:rPr lang="en-US" sz="2800" b="1" dirty="0">
                <a:solidFill>
                  <a:srgbClr val="14213D"/>
                </a:solidFill>
                <a:latin typeface="Arial Black" pitchFamily="34" charset="0"/>
                <a:ea typeface="Arial Black" pitchFamily="34" charset="-122"/>
                <a:cs typeface="Arial Black" pitchFamily="34" charset="-120"/>
              </a:rPr>
              <a:t>Your vendor's AI</a:t>
            </a:r>
            <a:endParaRPr lang="en-US" sz="2800" dirty="0"/>
          </a:p>
          <a:p>
            <a:pPr marL="0" indent="0">
              <a:buNone/>
            </a:pPr>
            <a:r>
              <a:rPr lang="en-US" sz="2800" b="1" dirty="0">
                <a:solidFill>
                  <a:srgbClr val="14213D"/>
                </a:solidFill>
                <a:latin typeface="Arial Black" pitchFamily="34" charset="0"/>
                <a:ea typeface="Arial Black" pitchFamily="34" charset="-122"/>
                <a:cs typeface="Arial Black" pitchFamily="34" charset="-120"/>
              </a:rPr>
              <a:t>is part of your</a:t>
            </a:r>
            <a:endParaRPr lang="en-US" sz="2800" dirty="0"/>
          </a:p>
          <a:p>
            <a:pPr marL="0" indent="0">
              <a:buNone/>
            </a:pPr>
            <a:r>
              <a:rPr lang="en-US" sz="2800" b="1" dirty="0">
                <a:solidFill>
                  <a:srgbClr val="D9480F"/>
                </a:solidFill>
                <a:latin typeface="Arial Black" pitchFamily="34" charset="0"/>
                <a:ea typeface="Arial Black" pitchFamily="34" charset="-122"/>
                <a:cs typeface="Arial Black" pitchFamily="34" charset="-120"/>
              </a:rPr>
              <a:t>attack surface.</a:t>
            </a:r>
            <a:endParaRPr lang="en-US" sz="2800" dirty="0"/>
          </a:p>
        </p:txBody>
      </p:sp>
      <p:sp>
        <p:nvSpPr>
          <p:cNvPr id="10" name="Text 6"/>
          <p:cNvSpPr/>
          <p:nvPr/>
        </p:nvSpPr>
        <p:spPr>
          <a:xfrm>
            <a:off x="457200" y="2514600"/>
            <a:ext cx="3657600" cy="2011680"/>
          </a:xfrm>
          <a:prstGeom prst="rect">
            <a:avLst/>
          </a:prstGeom>
          <a:noFill/>
          <a:ln/>
        </p:spPr>
        <p:txBody>
          <a:bodyPr wrap="square" lIns="0" tIns="0" rIns="0" bIns="0" rtlCol="0" anchor="t"/>
          <a:lstStyle/>
          <a:p>
            <a:pPr marL="0" indent="0">
              <a:buNone/>
            </a:pPr>
            <a:r>
              <a:rPr lang="en-US" sz="1700" dirty="0">
                <a:solidFill>
                  <a:srgbClr val="2B3550"/>
                </a:solidFill>
                <a:latin typeface="Calibri" pitchFamily="34" charset="0"/>
                <a:ea typeface="Calibri" pitchFamily="34" charset="-122"/>
                <a:cs typeface="Calibri" pitchFamily="34" charset="-120"/>
              </a:rPr>
              <a:t>The supply chain has always been a vector. AI has made it invisible, scalable and far more dangerous. Traditional vendor risk programs weren't built for this. The time to act is now.</a:t>
            </a:r>
            <a:endParaRPr lang="en-US" sz="1700" dirty="0"/>
          </a:p>
        </p:txBody>
      </p:sp>
      <p:sp>
        <p:nvSpPr>
          <p:cNvPr id="11" name="Text 7"/>
          <p:cNvSpPr/>
          <p:nvPr/>
        </p:nvSpPr>
        <p:spPr>
          <a:xfrm>
            <a:off x="4663440" y="566928"/>
            <a:ext cx="2743200" cy="320040"/>
          </a:xfrm>
          <a:prstGeom prst="rect">
            <a:avLst/>
          </a:prstGeom>
          <a:noFill/>
          <a:ln/>
        </p:spPr>
        <p:txBody>
          <a:bodyPr wrap="square" lIns="0" tIns="0" rIns="0" bIns="0" rtlCol="0" anchor="ctr"/>
          <a:lstStyle/>
          <a:p>
            <a:pPr marL="0" indent="0">
              <a:buNone/>
            </a:pPr>
            <a:r>
              <a:rPr lang="en-US" sz="1200" b="1" kern="0" spc="300" dirty="0">
                <a:solidFill>
                  <a:srgbClr val="1F7AC0"/>
                </a:solidFill>
                <a:latin typeface="Calibri" pitchFamily="34" charset="0"/>
                <a:ea typeface="Calibri" pitchFamily="34" charset="-122"/>
                <a:cs typeface="Calibri" pitchFamily="34" charset="-120"/>
              </a:rPr>
              <a:t>KEY TAKEAWAYS</a:t>
            </a:r>
            <a:endParaRPr lang="en-US" sz="1200" dirty="0"/>
          </a:p>
        </p:txBody>
      </p:sp>
      <p:sp>
        <p:nvSpPr>
          <p:cNvPr id="12" name="Shape 8"/>
          <p:cNvSpPr/>
          <p:nvPr/>
        </p:nvSpPr>
        <p:spPr>
          <a:xfrm>
            <a:off x="4617720" y="960120"/>
            <a:ext cx="310896" cy="530352"/>
          </a:xfrm>
          <a:prstGeom prst="rect">
            <a:avLst/>
          </a:prstGeom>
          <a:solidFill>
            <a:srgbClr val="D9480F"/>
          </a:solidFill>
          <a:ln w="12700">
            <a:solidFill>
              <a:srgbClr val="D9480F"/>
            </a:solidFill>
            <a:prstDash val="solid"/>
          </a:ln>
        </p:spPr>
        <p:txBody>
          <a:bodyPr/>
          <a:lstStyle/>
          <a:p>
            <a:endParaRPr lang="en-US"/>
          </a:p>
        </p:txBody>
      </p:sp>
      <p:sp>
        <p:nvSpPr>
          <p:cNvPr id="13" name="Text 9"/>
          <p:cNvSpPr/>
          <p:nvPr/>
        </p:nvSpPr>
        <p:spPr>
          <a:xfrm>
            <a:off x="4617720" y="960120"/>
            <a:ext cx="310896" cy="53035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1</a:t>
            </a:r>
            <a:endParaRPr lang="en-US" sz="1300" dirty="0"/>
          </a:p>
        </p:txBody>
      </p:sp>
      <p:sp>
        <p:nvSpPr>
          <p:cNvPr id="14" name="Text 10"/>
          <p:cNvSpPr/>
          <p:nvPr/>
        </p:nvSpPr>
        <p:spPr>
          <a:xfrm>
            <a:off x="5029200" y="960120"/>
            <a:ext cx="3840480" cy="530352"/>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Supply chain attacks are now top-tier, persistent threats</a:t>
            </a:r>
            <a:endParaRPr lang="en-US" sz="1400" dirty="0"/>
          </a:p>
        </p:txBody>
      </p:sp>
      <p:sp>
        <p:nvSpPr>
          <p:cNvPr id="15" name="Shape 11"/>
          <p:cNvSpPr/>
          <p:nvPr/>
        </p:nvSpPr>
        <p:spPr>
          <a:xfrm>
            <a:off x="4617720" y="1600200"/>
            <a:ext cx="310896" cy="530352"/>
          </a:xfrm>
          <a:prstGeom prst="rect">
            <a:avLst/>
          </a:prstGeom>
          <a:solidFill>
            <a:srgbClr val="D9480F"/>
          </a:solidFill>
          <a:ln w="12700">
            <a:solidFill>
              <a:srgbClr val="D9480F"/>
            </a:solidFill>
            <a:prstDash val="solid"/>
          </a:ln>
        </p:spPr>
        <p:txBody>
          <a:bodyPr/>
          <a:lstStyle/>
          <a:p>
            <a:endParaRPr lang="en-US"/>
          </a:p>
        </p:txBody>
      </p:sp>
      <p:sp>
        <p:nvSpPr>
          <p:cNvPr id="16" name="Text 12"/>
          <p:cNvSpPr/>
          <p:nvPr/>
        </p:nvSpPr>
        <p:spPr>
          <a:xfrm>
            <a:off x="4617720" y="1600200"/>
            <a:ext cx="310896" cy="53035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2</a:t>
            </a:r>
            <a:endParaRPr lang="en-US" sz="1300" dirty="0"/>
          </a:p>
        </p:txBody>
      </p:sp>
      <p:sp>
        <p:nvSpPr>
          <p:cNvPr id="17" name="Text 13"/>
          <p:cNvSpPr/>
          <p:nvPr/>
        </p:nvSpPr>
        <p:spPr>
          <a:xfrm>
            <a:off x="5029200" y="1600200"/>
            <a:ext cx="3840480" cy="530352"/>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AI embeds new, opaque risks in trusted vendor relationships</a:t>
            </a:r>
            <a:endParaRPr lang="en-US" sz="1400" dirty="0"/>
          </a:p>
        </p:txBody>
      </p:sp>
      <p:sp>
        <p:nvSpPr>
          <p:cNvPr id="18" name="Shape 14"/>
          <p:cNvSpPr/>
          <p:nvPr/>
        </p:nvSpPr>
        <p:spPr>
          <a:xfrm>
            <a:off x="4617720" y="2240280"/>
            <a:ext cx="310896" cy="530352"/>
          </a:xfrm>
          <a:prstGeom prst="rect">
            <a:avLst/>
          </a:prstGeom>
          <a:solidFill>
            <a:srgbClr val="D9480F"/>
          </a:solidFill>
          <a:ln w="12700">
            <a:solidFill>
              <a:srgbClr val="D9480F"/>
            </a:solidFill>
            <a:prstDash val="solid"/>
          </a:ln>
        </p:spPr>
        <p:txBody>
          <a:bodyPr/>
          <a:lstStyle/>
          <a:p>
            <a:endParaRPr lang="en-US"/>
          </a:p>
        </p:txBody>
      </p:sp>
      <p:sp>
        <p:nvSpPr>
          <p:cNvPr id="19" name="Text 15"/>
          <p:cNvSpPr/>
          <p:nvPr/>
        </p:nvSpPr>
        <p:spPr>
          <a:xfrm>
            <a:off x="4617720" y="2240280"/>
            <a:ext cx="310896" cy="53035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3</a:t>
            </a:r>
            <a:endParaRPr lang="en-US" sz="1300" dirty="0"/>
          </a:p>
        </p:txBody>
      </p:sp>
      <p:sp>
        <p:nvSpPr>
          <p:cNvPr id="20" name="Text 16"/>
          <p:cNvSpPr/>
          <p:nvPr/>
        </p:nvSpPr>
        <p:spPr>
          <a:xfrm>
            <a:off x="5029200" y="2240280"/>
            <a:ext cx="3840480" cy="530352"/>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Traditional vendor assessments have an AI blind spot</a:t>
            </a:r>
            <a:endParaRPr lang="en-US" sz="1400" dirty="0"/>
          </a:p>
        </p:txBody>
      </p:sp>
      <p:sp>
        <p:nvSpPr>
          <p:cNvPr id="21" name="Shape 17"/>
          <p:cNvSpPr/>
          <p:nvPr/>
        </p:nvSpPr>
        <p:spPr>
          <a:xfrm>
            <a:off x="4617720" y="2880360"/>
            <a:ext cx="310896" cy="530352"/>
          </a:xfrm>
          <a:prstGeom prst="rect">
            <a:avLst/>
          </a:prstGeom>
          <a:solidFill>
            <a:srgbClr val="D9480F"/>
          </a:solidFill>
          <a:ln w="12700">
            <a:solidFill>
              <a:srgbClr val="D9480F"/>
            </a:solidFill>
            <a:prstDash val="solid"/>
          </a:ln>
        </p:spPr>
        <p:txBody>
          <a:bodyPr/>
          <a:lstStyle/>
          <a:p>
            <a:endParaRPr lang="en-US"/>
          </a:p>
        </p:txBody>
      </p:sp>
      <p:sp>
        <p:nvSpPr>
          <p:cNvPr id="22" name="Text 18"/>
          <p:cNvSpPr/>
          <p:nvPr/>
        </p:nvSpPr>
        <p:spPr>
          <a:xfrm>
            <a:off x="4617720" y="2880360"/>
            <a:ext cx="310896" cy="53035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4</a:t>
            </a:r>
            <a:endParaRPr lang="en-US" sz="1300" dirty="0"/>
          </a:p>
        </p:txBody>
      </p:sp>
      <p:sp>
        <p:nvSpPr>
          <p:cNvPr id="23" name="Text 19"/>
          <p:cNvSpPr/>
          <p:nvPr/>
        </p:nvSpPr>
        <p:spPr>
          <a:xfrm>
            <a:off x="5029200" y="2880360"/>
            <a:ext cx="3840480" cy="530352"/>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Demand AI transparency: AIBOM, model provenance, AI incident response</a:t>
            </a:r>
            <a:endParaRPr lang="en-US" sz="1400" dirty="0"/>
          </a:p>
        </p:txBody>
      </p:sp>
      <p:sp>
        <p:nvSpPr>
          <p:cNvPr id="24" name="Shape 20"/>
          <p:cNvSpPr/>
          <p:nvPr/>
        </p:nvSpPr>
        <p:spPr>
          <a:xfrm>
            <a:off x="4617720" y="3520440"/>
            <a:ext cx="310896" cy="530352"/>
          </a:xfrm>
          <a:prstGeom prst="rect">
            <a:avLst/>
          </a:prstGeom>
          <a:solidFill>
            <a:srgbClr val="D9480F"/>
          </a:solidFill>
          <a:ln w="12700">
            <a:solidFill>
              <a:srgbClr val="D9480F"/>
            </a:solidFill>
            <a:prstDash val="solid"/>
          </a:ln>
        </p:spPr>
        <p:txBody>
          <a:bodyPr/>
          <a:lstStyle/>
          <a:p>
            <a:endParaRPr lang="en-US"/>
          </a:p>
        </p:txBody>
      </p:sp>
      <p:sp>
        <p:nvSpPr>
          <p:cNvPr id="25" name="Text 21"/>
          <p:cNvSpPr/>
          <p:nvPr/>
        </p:nvSpPr>
        <p:spPr>
          <a:xfrm>
            <a:off x="4617720" y="3520440"/>
            <a:ext cx="310896" cy="53035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Black" pitchFamily="34" charset="0"/>
                <a:ea typeface="Arial Black" pitchFamily="34" charset="-122"/>
                <a:cs typeface="Arial Black" pitchFamily="34" charset="-120"/>
              </a:rPr>
              <a:t>5</a:t>
            </a:r>
            <a:endParaRPr lang="en-US" sz="1300" dirty="0"/>
          </a:p>
        </p:txBody>
      </p:sp>
      <p:sp>
        <p:nvSpPr>
          <p:cNvPr id="26" name="Text 22"/>
          <p:cNvSpPr/>
          <p:nvPr/>
        </p:nvSpPr>
        <p:spPr>
          <a:xfrm>
            <a:off x="5029200" y="3520440"/>
            <a:ext cx="3840480" cy="530352"/>
          </a:xfrm>
          <a:prstGeom prst="rect">
            <a:avLst/>
          </a:prstGeom>
          <a:noFill/>
          <a:ln/>
        </p:spPr>
        <p:txBody>
          <a:bodyPr wrap="square" lIns="0" tIns="0" rIns="0" bIns="0" rtlCol="0" anchor="ctr"/>
          <a:lstStyle/>
          <a:p>
            <a:pPr marL="0" indent="0">
              <a:buNone/>
            </a:pPr>
            <a:r>
              <a:rPr lang="en-US" sz="1400" dirty="0">
                <a:solidFill>
                  <a:srgbClr val="2B3550"/>
                </a:solidFill>
                <a:latin typeface="Calibri" pitchFamily="34" charset="0"/>
                <a:ea typeface="Calibri" pitchFamily="34" charset="-122"/>
                <a:cs typeface="Calibri" pitchFamily="34" charset="-120"/>
              </a:rPr>
              <a:t>Zero Trust must extend to your vendor's AI stack</a:t>
            </a:r>
            <a:endParaRPr lang="en-US" sz="1400" dirty="0"/>
          </a:p>
        </p:txBody>
      </p:sp>
      <p:sp>
        <p:nvSpPr>
          <p:cNvPr id="27" name="Shape 23"/>
          <p:cNvSpPr/>
          <p:nvPr/>
        </p:nvSpPr>
        <p:spPr>
          <a:xfrm>
            <a:off x="4526280" y="4279392"/>
            <a:ext cx="4434840" cy="548640"/>
          </a:xfrm>
          <a:prstGeom prst="rect">
            <a:avLst/>
          </a:prstGeom>
          <a:solidFill>
            <a:srgbClr val="FFFFFF"/>
          </a:solidFill>
          <a:ln w="12700">
            <a:solidFill>
              <a:srgbClr val="1F7AC0"/>
            </a:solidFill>
            <a:prstDash val="solid"/>
          </a:ln>
        </p:spPr>
        <p:txBody>
          <a:bodyPr/>
          <a:lstStyle/>
          <a:p>
            <a:endParaRPr lang="en-US"/>
          </a:p>
        </p:txBody>
      </p:sp>
      <p:sp>
        <p:nvSpPr>
          <p:cNvPr id="28" name="Text 24"/>
          <p:cNvSpPr/>
          <p:nvPr/>
        </p:nvSpPr>
        <p:spPr>
          <a:xfrm>
            <a:off x="4572000" y="4279392"/>
            <a:ext cx="4343400" cy="548640"/>
          </a:xfrm>
          <a:prstGeom prst="rect">
            <a:avLst/>
          </a:prstGeom>
          <a:noFill/>
          <a:ln/>
        </p:spPr>
        <p:txBody>
          <a:bodyPr wrap="square" lIns="0" tIns="0" rIns="0" bIns="0" rtlCol="0" anchor="ctr"/>
          <a:lstStyle/>
          <a:p>
            <a:pPr marL="0" indent="0" algn="ctr">
              <a:buNone/>
            </a:pPr>
            <a:r>
              <a:rPr lang="en-US" sz="1200" dirty="0">
                <a:solidFill>
                  <a:srgbClr val="1F7AC0"/>
                </a:solidFill>
                <a:latin typeface="Calibri" pitchFamily="34" charset="0"/>
                <a:ea typeface="Calibri" pitchFamily="34" charset="-122"/>
                <a:cs typeface="Calibri" pitchFamily="34" charset="-120"/>
              </a:rPr>
              <a:t>My-Ngoc Nguyen  |  CEO, Secured IT Solutions  |  SANS</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2891</TotalTime>
  <Words>8948</Words>
  <Application>Microsoft Office PowerPoint</Application>
  <PresentationFormat>On-screen Show (16:9)</PresentationFormat>
  <Paragraphs>399</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Arial Black</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Shadow Intelligence: AI's Hidden Role in Supply Chain Risk</dc:title>
  <dc:subject>PptxGenJS Presentation</dc:subject>
  <dc:creator>My-Ngoc Nguyen</dc:creator>
  <cp:lastModifiedBy>My-Ngoc Nguyen</cp:lastModifiedBy>
  <cp:revision>10</cp:revision>
  <dcterms:created xsi:type="dcterms:W3CDTF">2026-10-21T06:41:08Z</dcterms:created>
  <dcterms:modified xsi:type="dcterms:W3CDTF">2026-10-24T10:53:55Z</dcterms:modified>
</cp:coreProperties>
</file>